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8" r:id="rId4"/>
    <p:sldMasterId id="2147483744" r:id="rId5"/>
    <p:sldMasterId id="2147483759" r:id="rId6"/>
  </p:sldMasterIdLst>
  <p:notesMasterIdLst>
    <p:notesMasterId r:id="rId88"/>
  </p:notesMasterIdLst>
  <p:handoutMasterIdLst>
    <p:handoutMasterId r:id="rId89"/>
  </p:handoutMasterIdLst>
  <p:sldIdLst>
    <p:sldId id="262" r:id="rId7"/>
    <p:sldId id="390" r:id="rId8"/>
    <p:sldId id="264" r:id="rId9"/>
    <p:sldId id="285" r:id="rId10"/>
    <p:sldId id="445" r:id="rId11"/>
    <p:sldId id="575" r:id="rId12"/>
    <p:sldId id="672" r:id="rId13"/>
    <p:sldId id="576" r:id="rId14"/>
    <p:sldId id="577" r:id="rId15"/>
    <p:sldId id="683" r:id="rId16"/>
    <p:sldId id="578" r:id="rId17"/>
    <p:sldId id="579" r:id="rId18"/>
    <p:sldId id="581" r:id="rId19"/>
    <p:sldId id="638" r:id="rId20"/>
    <p:sldId id="637" r:id="rId21"/>
    <p:sldId id="583" r:id="rId22"/>
    <p:sldId id="684" r:id="rId23"/>
    <p:sldId id="685" r:id="rId24"/>
    <p:sldId id="584" r:id="rId25"/>
    <p:sldId id="686" r:id="rId26"/>
    <p:sldId id="585" r:id="rId27"/>
    <p:sldId id="640" r:id="rId28"/>
    <p:sldId id="586" r:id="rId29"/>
    <p:sldId id="671" r:id="rId30"/>
    <p:sldId id="673" r:id="rId31"/>
    <p:sldId id="643" r:id="rId32"/>
    <p:sldId id="644" r:id="rId33"/>
    <p:sldId id="646" r:id="rId34"/>
    <p:sldId id="499" r:id="rId35"/>
    <p:sldId id="649" r:id="rId36"/>
    <p:sldId id="650" r:id="rId37"/>
    <p:sldId id="653" r:id="rId38"/>
    <p:sldId id="602" r:id="rId39"/>
    <p:sldId id="655" r:id="rId40"/>
    <p:sldId id="670" r:id="rId41"/>
    <p:sldId id="654" r:id="rId42"/>
    <p:sldId id="668" r:id="rId43"/>
    <p:sldId id="669" r:id="rId44"/>
    <p:sldId id="658" r:id="rId45"/>
    <p:sldId id="659" r:id="rId46"/>
    <p:sldId id="587" r:id="rId47"/>
    <p:sldId id="588" r:id="rId48"/>
    <p:sldId id="589" r:id="rId49"/>
    <p:sldId id="687" r:id="rId50"/>
    <p:sldId id="596" r:id="rId51"/>
    <p:sldId id="688" r:id="rId52"/>
    <p:sldId id="592" r:id="rId53"/>
    <p:sldId id="689" r:id="rId54"/>
    <p:sldId id="633" r:id="rId55"/>
    <p:sldId id="595" r:id="rId56"/>
    <p:sldId id="634" r:id="rId57"/>
    <p:sldId id="636" r:id="rId58"/>
    <p:sldId id="664" r:id="rId59"/>
    <p:sldId id="437" r:id="rId60"/>
    <p:sldId id="404" r:id="rId61"/>
    <p:sldId id="467" r:id="rId62"/>
    <p:sldId id="690" r:id="rId63"/>
    <p:sldId id="665" r:id="rId64"/>
    <p:sldId id="667" r:id="rId65"/>
    <p:sldId id="691" r:id="rId66"/>
    <p:sldId id="287" r:id="rId67"/>
    <p:sldId id="279" r:id="rId68"/>
    <p:sldId id="613" r:id="rId69"/>
    <p:sldId id="614" r:id="rId70"/>
    <p:sldId id="615" r:id="rId71"/>
    <p:sldId id="616" r:id="rId72"/>
    <p:sldId id="617" r:id="rId73"/>
    <p:sldId id="618" r:id="rId74"/>
    <p:sldId id="619" r:id="rId75"/>
    <p:sldId id="561" r:id="rId76"/>
    <p:sldId id="562" r:id="rId77"/>
    <p:sldId id="564" r:id="rId78"/>
    <p:sldId id="678" r:id="rId79"/>
    <p:sldId id="679" r:id="rId80"/>
    <p:sldId id="674" r:id="rId81"/>
    <p:sldId id="675" r:id="rId82"/>
    <p:sldId id="676" r:id="rId83"/>
    <p:sldId id="680" r:id="rId84"/>
    <p:sldId id="681" r:id="rId85"/>
    <p:sldId id="682" r:id="rId86"/>
    <p:sldId id="284" r:id="rId87"/>
  </p:sldIdLst>
  <p:sldSz cx="12192000" cy="6858000"/>
  <p:notesSz cx="7026275" cy="9312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80E84D-7034-B777-2674-5DA28DFC58E1}" name="Sherri Hanrahan" initials="SH" userId="S::sherri.hanrahan@bellincollege.edu::6baa49dd-5cf9-4071-91bd-27273f999c69" providerId="AD"/>
  <p188:author id="{2CBB8E97-A07A-F5CA-9932-F6BD4BC786FF}" name="Guest User" initials="GU" userId="S::urn:spo:tenantanon#00d501fb-5a68-42d6-b3d8-e8b2f16906d4::" providerId="AD"/>
  <p188:author id="{E91B27FE-C917-46E8-BA3C-0C285B92EABE}" name="Phillips, Nicole" initials="NP" userId="S::20860210@nwtc.edu::ab28c02e-8070-446f-98db-d9b79413d7e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E2DED9"/>
    <a:srgbClr val="009900"/>
    <a:srgbClr val="B71E42"/>
    <a:srgbClr val="B1A799"/>
    <a:srgbClr val="FDFDFD"/>
    <a:srgbClr val="DEDBD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054EC8-3A93-4E10-A1FE-5D8A7EFE127E}" v="58" dt="2026-08-13T19:17:26.476"/>
    <p1510:client id="{C1A3EAC9-9D04-4424-B392-5DEBF1E5E4F3}" v="34" dt="2026-08-13T19:27:55.416"/>
  </p1510:revLst>
</p1510:revInfo>
</file>

<file path=ppt/tableStyles.xml><?xml version="1.0" encoding="utf-8"?>
<a:tblStyleLst xmlns:a="http://schemas.openxmlformats.org/drawingml/2006/main" def="{3C2FFA5D-87B4-456A-9821-1D502468CF0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82825" autoAdjust="0"/>
  </p:normalViewPr>
  <p:slideViewPr>
    <p:cSldViewPr snapToGrid="0">
      <p:cViewPr varScale="1">
        <p:scale>
          <a:sx n="88" d="100"/>
          <a:sy n="88" d="100"/>
        </p:scale>
        <p:origin x="594" y="84"/>
      </p:cViewPr>
      <p:guideLst/>
    </p:cSldViewPr>
  </p:slideViewPr>
  <p:notesTextViewPr>
    <p:cViewPr>
      <p:scale>
        <a:sx n="1" d="1"/>
        <a:sy n="1" d="1"/>
      </p:scale>
      <p:origin x="0" y="0"/>
    </p:cViewPr>
  </p:notesTextViewPr>
  <p:notesViewPr>
    <p:cSldViewPr snapToGrid="0">
      <p:cViewPr>
        <p:scale>
          <a:sx n="1" d="2"/>
          <a:sy n="1" d="2"/>
        </p:scale>
        <p:origin x="4524" y="9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handoutMaster" Target="handoutMasters/handoutMaster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notesMaster" Target="notesMasters/notesMaster1.xml"/><Relationship Id="rId91" Type="http://schemas.openxmlformats.org/officeDocument/2006/relationships/viewProps" Target="viewProps.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ri Hanrahan" userId="6baa49dd-5cf9-4071-91bd-27273f999c69" providerId="ADAL" clId="{91E9FF3C-50B5-44FD-97CB-6536D30E02E5}"/>
    <pc:docChg chg="undo custSel addSld modSld modMainMaster">
      <pc:chgData name="Sherri Hanrahan" userId="6baa49dd-5cf9-4071-91bd-27273f999c69" providerId="ADAL" clId="{91E9FF3C-50B5-44FD-97CB-6536D30E02E5}" dt="2026-08-14T13:07:42.014" v="65" actId="1076"/>
      <pc:docMkLst>
        <pc:docMk/>
      </pc:docMkLst>
      <pc:sldChg chg="addSp delSp modSp mod">
        <pc:chgData name="Sherri Hanrahan" userId="6baa49dd-5cf9-4071-91bd-27273f999c69" providerId="ADAL" clId="{91E9FF3C-50B5-44FD-97CB-6536D30E02E5}" dt="2026-08-14T13:07:42.014" v="65" actId="1076"/>
        <pc:sldMkLst>
          <pc:docMk/>
          <pc:sldMk cId="3405944762" sldId="264"/>
        </pc:sldMkLst>
        <pc:picChg chg="add mod">
          <ac:chgData name="Sherri Hanrahan" userId="6baa49dd-5cf9-4071-91bd-27273f999c69" providerId="ADAL" clId="{91E9FF3C-50B5-44FD-97CB-6536D30E02E5}" dt="2026-08-14T13:07:42.014" v="65" actId="1076"/>
          <ac:picMkLst>
            <pc:docMk/>
            <pc:sldMk cId="3405944762" sldId="264"/>
            <ac:picMk id="4" creationId="{8679ABA2-6CD4-AE56-C21D-B3506A020FF3}"/>
          </ac:picMkLst>
        </pc:picChg>
        <pc:picChg chg="del">
          <ac:chgData name="Sherri Hanrahan" userId="6baa49dd-5cf9-4071-91bd-27273f999c69" providerId="ADAL" clId="{91E9FF3C-50B5-44FD-97CB-6536D30E02E5}" dt="2026-08-14T13:07:39.353" v="64" actId="21"/>
          <ac:picMkLst>
            <pc:docMk/>
            <pc:sldMk cId="3405944762" sldId="264"/>
            <ac:picMk id="5" creationId="{441E6979-ABE0-5228-5F14-79DB5A0D1F26}"/>
          </ac:picMkLst>
        </pc:picChg>
      </pc:sldChg>
      <pc:sldChg chg="delSp modSp mod">
        <pc:chgData name="Sherri Hanrahan" userId="6baa49dd-5cf9-4071-91bd-27273f999c69" providerId="ADAL" clId="{91E9FF3C-50B5-44FD-97CB-6536D30E02E5}" dt="2026-08-14T00:21:59.677" v="62" actId="21"/>
        <pc:sldMkLst>
          <pc:docMk/>
          <pc:sldMk cId="835051930" sldId="279"/>
        </pc:sldMkLst>
        <pc:spChg chg="mod">
          <ac:chgData name="Sherri Hanrahan" userId="6baa49dd-5cf9-4071-91bd-27273f999c69" providerId="ADAL" clId="{91E9FF3C-50B5-44FD-97CB-6536D30E02E5}" dt="2026-08-14T00:07:32.462" v="43" actId="20577"/>
          <ac:spMkLst>
            <pc:docMk/>
            <pc:sldMk cId="835051930" sldId="279"/>
            <ac:spMk id="3" creationId="{C3C0199F-A274-44C6-BF37-784A855E6EEA}"/>
          </ac:spMkLst>
        </pc:spChg>
        <pc:spChg chg="del">
          <ac:chgData name="Sherri Hanrahan" userId="6baa49dd-5cf9-4071-91bd-27273f999c69" providerId="ADAL" clId="{91E9FF3C-50B5-44FD-97CB-6536D30E02E5}" dt="2026-08-14T00:21:59.677" v="62" actId="21"/>
          <ac:spMkLst>
            <pc:docMk/>
            <pc:sldMk cId="835051930" sldId="279"/>
            <ac:spMk id="4" creationId="{02C78094-9EC4-CD8B-61C1-E72814CD5FE7}"/>
          </ac:spMkLst>
        </pc:spChg>
      </pc:sldChg>
      <pc:sldChg chg="delSp mod">
        <pc:chgData name="Sherri Hanrahan" userId="6baa49dd-5cf9-4071-91bd-27273f999c69" providerId="ADAL" clId="{91E9FF3C-50B5-44FD-97CB-6536D30E02E5}" dt="2026-08-14T00:21:45.529" v="61" actId="21"/>
        <pc:sldMkLst>
          <pc:docMk/>
          <pc:sldMk cId="838018142" sldId="287"/>
        </pc:sldMkLst>
        <pc:spChg chg="del">
          <ac:chgData name="Sherri Hanrahan" userId="6baa49dd-5cf9-4071-91bd-27273f999c69" providerId="ADAL" clId="{91E9FF3C-50B5-44FD-97CB-6536D30E02E5}" dt="2026-08-14T00:21:45.529" v="61" actId="21"/>
          <ac:spMkLst>
            <pc:docMk/>
            <pc:sldMk cId="838018142" sldId="287"/>
            <ac:spMk id="3" creationId="{7DC7417A-8542-6822-E00F-295A19B5FFAB}"/>
          </ac:spMkLst>
        </pc:spChg>
      </pc:sldChg>
      <pc:sldChg chg="addSp modSp">
        <pc:chgData name="Sherri Hanrahan" userId="6baa49dd-5cf9-4071-91bd-27273f999c69" providerId="ADAL" clId="{91E9FF3C-50B5-44FD-97CB-6536D30E02E5}" dt="2026-08-13T19:25:41.034" v="12"/>
        <pc:sldMkLst>
          <pc:docMk/>
          <pc:sldMk cId="3537561335" sldId="579"/>
        </pc:sldMkLst>
        <pc:spChg chg="add mod">
          <ac:chgData name="Sherri Hanrahan" userId="6baa49dd-5cf9-4071-91bd-27273f999c69" providerId="ADAL" clId="{91E9FF3C-50B5-44FD-97CB-6536D30E02E5}" dt="2026-08-13T19:25:41.034" v="12"/>
          <ac:spMkLst>
            <pc:docMk/>
            <pc:sldMk cId="3537561335" sldId="579"/>
            <ac:spMk id="5" creationId="{A4B65D0D-60E9-EEEA-8922-6C7D127DA328}"/>
          </ac:spMkLst>
        </pc:spChg>
      </pc:sldChg>
      <pc:sldChg chg="addSp modSp">
        <pc:chgData name="Sherri Hanrahan" userId="6baa49dd-5cf9-4071-91bd-27273f999c69" providerId="ADAL" clId="{91E9FF3C-50B5-44FD-97CB-6536D30E02E5}" dt="2026-08-13T19:26:09.283" v="18"/>
        <pc:sldMkLst>
          <pc:docMk/>
          <pc:sldMk cId="4003419119" sldId="585"/>
        </pc:sldMkLst>
        <pc:spChg chg="add mod">
          <ac:chgData name="Sherri Hanrahan" userId="6baa49dd-5cf9-4071-91bd-27273f999c69" providerId="ADAL" clId="{91E9FF3C-50B5-44FD-97CB-6536D30E02E5}" dt="2026-08-13T19:26:09.283" v="18"/>
          <ac:spMkLst>
            <pc:docMk/>
            <pc:sldMk cId="4003419119" sldId="585"/>
            <ac:spMk id="5" creationId="{475C54FE-CD9D-2D7A-84A3-A4A9FF6C7E00}"/>
          </ac:spMkLst>
        </pc:spChg>
      </pc:sldChg>
      <pc:sldChg chg="modSp mod">
        <pc:chgData name="Sherri Hanrahan" userId="6baa49dd-5cf9-4071-91bd-27273f999c69" providerId="ADAL" clId="{91E9FF3C-50B5-44FD-97CB-6536D30E02E5}" dt="2026-08-14T00:12:48.537" v="55" actId="20577"/>
        <pc:sldMkLst>
          <pc:docMk/>
          <pc:sldMk cId="3563957879" sldId="619"/>
        </pc:sldMkLst>
        <pc:spChg chg="mod">
          <ac:chgData name="Sherri Hanrahan" userId="6baa49dd-5cf9-4071-91bd-27273f999c69" providerId="ADAL" clId="{91E9FF3C-50B5-44FD-97CB-6536D30E02E5}" dt="2026-08-14T00:12:48.537" v="55" actId="20577"/>
          <ac:spMkLst>
            <pc:docMk/>
            <pc:sldMk cId="3563957879" sldId="619"/>
            <ac:spMk id="3" creationId="{EEB150BB-A9A4-4C4A-95C0-8FD2522613DE}"/>
          </ac:spMkLst>
        </pc:spChg>
        <pc:spChg chg="mod">
          <ac:chgData name="Sherri Hanrahan" userId="6baa49dd-5cf9-4071-91bd-27273f999c69" providerId="ADAL" clId="{91E9FF3C-50B5-44FD-97CB-6536D30E02E5}" dt="2026-08-14T00:10:39.210" v="47" actId="20577"/>
          <ac:spMkLst>
            <pc:docMk/>
            <pc:sldMk cId="3563957879" sldId="619"/>
            <ac:spMk id="4" creationId="{5263AED1-2174-3F13-468C-0F032B9EB8F2}"/>
          </ac:spMkLst>
        </pc:spChg>
      </pc:sldChg>
      <pc:sldChg chg="addSp modSp">
        <pc:chgData name="Sherri Hanrahan" userId="6baa49dd-5cf9-4071-91bd-27273f999c69" providerId="ADAL" clId="{91E9FF3C-50B5-44FD-97CB-6536D30E02E5}" dt="2026-08-13T19:26:59.798" v="26"/>
        <pc:sldMkLst>
          <pc:docMk/>
          <pc:sldMk cId="1181223318" sldId="634"/>
        </pc:sldMkLst>
        <pc:spChg chg="add mod">
          <ac:chgData name="Sherri Hanrahan" userId="6baa49dd-5cf9-4071-91bd-27273f999c69" providerId="ADAL" clId="{91E9FF3C-50B5-44FD-97CB-6536D30E02E5}" dt="2026-08-13T19:26:59.798" v="26"/>
          <ac:spMkLst>
            <pc:docMk/>
            <pc:sldMk cId="1181223318" sldId="634"/>
            <ac:spMk id="4" creationId="{E7F56F8A-873D-F97A-7503-CDC354785128}"/>
          </ac:spMkLst>
        </pc:spChg>
      </pc:sldChg>
      <pc:sldChg chg="addSp modSp">
        <pc:chgData name="Sherri Hanrahan" userId="6baa49dd-5cf9-4071-91bd-27273f999c69" providerId="ADAL" clId="{91E9FF3C-50B5-44FD-97CB-6536D30E02E5}" dt="2026-08-13T19:25:50.544" v="14"/>
        <pc:sldMkLst>
          <pc:docMk/>
          <pc:sldMk cId="3161077482" sldId="637"/>
        </pc:sldMkLst>
        <pc:spChg chg="add mod">
          <ac:chgData name="Sherri Hanrahan" userId="6baa49dd-5cf9-4071-91bd-27273f999c69" providerId="ADAL" clId="{91E9FF3C-50B5-44FD-97CB-6536D30E02E5}" dt="2026-08-13T19:25:50.544" v="14"/>
          <ac:spMkLst>
            <pc:docMk/>
            <pc:sldMk cId="3161077482" sldId="637"/>
            <ac:spMk id="5" creationId="{070EE134-AA2C-51B5-B172-810141B42656}"/>
          </ac:spMkLst>
        </pc:spChg>
      </pc:sldChg>
      <pc:sldChg chg="addSp modSp">
        <pc:chgData name="Sherri Hanrahan" userId="6baa49dd-5cf9-4071-91bd-27273f999c69" providerId="ADAL" clId="{91E9FF3C-50B5-44FD-97CB-6536D30E02E5}" dt="2026-08-13T19:25:46.768" v="13"/>
        <pc:sldMkLst>
          <pc:docMk/>
          <pc:sldMk cId="4122656055" sldId="638"/>
        </pc:sldMkLst>
        <pc:spChg chg="add mod">
          <ac:chgData name="Sherri Hanrahan" userId="6baa49dd-5cf9-4071-91bd-27273f999c69" providerId="ADAL" clId="{91E9FF3C-50B5-44FD-97CB-6536D30E02E5}" dt="2026-08-13T19:25:46.768" v="13"/>
          <ac:spMkLst>
            <pc:docMk/>
            <pc:sldMk cId="4122656055" sldId="638"/>
            <ac:spMk id="4" creationId="{4EE9031F-32BB-48C1-4C06-BC2CFE121562}"/>
          </ac:spMkLst>
        </pc:spChg>
      </pc:sldChg>
      <pc:sldChg chg="addSp modSp">
        <pc:chgData name="Sherri Hanrahan" userId="6baa49dd-5cf9-4071-91bd-27273f999c69" providerId="ADAL" clId="{91E9FF3C-50B5-44FD-97CB-6536D30E02E5}" dt="2026-08-13T19:26:12.995" v="19"/>
        <pc:sldMkLst>
          <pc:docMk/>
          <pc:sldMk cId="2116568442" sldId="640"/>
        </pc:sldMkLst>
        <pc:spChg chg="add mod">
          <ac:chgData name="Sherri Hanrahan" userId="6baa49dd-5cf9-4071-91bd-27273f999c69" providerId="ADAL" clId="{91E9FF3C-50B5-44FD-97CB-6536D30E02E5}" dt="2026-08-13T19:26:12.995" v="19"/>
          <ac:spMkLst>
            <pc:docMk/>
            <pc:sldMk cId="2116568442" sldId="640"/>
            <ac:spMk id="4" creationId="{0EB5BB53-EAE3-C865-6F13-69844BA2BCA4}"/>
          </ac:spMkLst>
        </pc:spChg>
      </pc:sldChg>
      <pc:sldChg chg="addSp modSp">
        <pc:chgData name="Sherri Hanrahan" userId="6baa49dd-5cf9-4071-91bd-27273f999c69" providerId="ADAL" clId="{91E9FF3C-50B5-44FD-97CB-6536D30E02E5}" dt="2026-08-13T19:27:03.956" v="27"/>
        <pc:sldMkLst>
          <pc:docMk/>
          <pc:sldMk cId="4218939446" sldId="664"/>
        </pc:sldMkLst>
        <pc:spChg chg="add mod">
          <ac:chgData name="Sherri Hanrahan" userId="6baa49dd-5cf9-4071-91bd-27273f999c69" providerId="ADAL" clId="{91E9FF3C-50B5-44FD-97CB-6536D30E02E5}" dt="2026-08-13T19:27:03.956" v="27"/>
          <ac:spMkLst>
            <pc:docMk/>
            <pc:sldMk cId="4218939446" sldId="664"/>
            <ac:spMk id="4" creationId="{A9EE74A6-8BFE-C2AD-25C9-5CC20D8E8055}"/>
          </ac:spMkLst>
        </pc:spChg>
      </pc:sldChg>
      <pc:sldChg chg="addSp modSp">
        <pc:chgData name="Sherri Hanrahan" userId="6baa49dd-5cf9-4071-91bd-27273f999c69" providerId="ADAL" clId="{91E9FF3C-50B5-44FD-97CB-6536D30E02E5}" dt="2026-08-13T19:27:14.412" v="29"/>
        <pc:sldMkLst>
          <pc:docMk/>
          <pc:sldMk cId="2387475084" sldId="665"/>
        </pc:sldMkLst>
        <pc:spChg chg="add mod">
          <ac:chgData name="Sherri Hanrahan" userId="6baa49dd-5cf9-4071-91bd-27273f999c69" providerId="ADAL" clId="{91E9FF3C-50B5-44FD-97CB-6536D30E02E5}" dt="2026-08-13T19:27:14.412" v="29"/>
          <ac:spMkLst>
            <pc:docMk/>
            <pc:sldMk cId="2387475084" sldId="665"/>
            <ac:spMk id="4" creationId="{F88A5422-EE69-3389-F8A5-337DB16E7BC5}"/>
          </ac:spMkLst>
        </pc:spChg>
      </pc:sldChg>
      <pc:sldChg chg="addSp modSp">
        <pc:chgData name="Sherri Hanrahan" userId="6baa49dd-5cf9-4071-91bd-27273f999c69" providerId="ADAL" clId="{91E9FF3C-50B5-44FD-97CB-6536D30E02E5}" dt="2026-08-13T19:27:18.013" v="30"/>
        <pc:sldMkLst>
          <pc:docMk/>
          <pc:sldMk cId="334269412" sldId="667"/>
        </pc:sldMkLst>
        <pc:spChg chg="add mod">
          <ac:chgData name="Sherri Hanrahan" userId="6baa49dd-5cf9-4071-91bd-27273f999c69" providerId="ADAL" clId="{91E9FF3C-50B5-44FD-97CB-6536D30E02E5}" dt="2026-08-13T19:27:18.013" v="30"/>
          <ac:spMkLst>
            <pc:docMk/>
            <pc:sldMk cId="334269412" sldId="667"/>
            <ac:spMk id="4" creationId="{C0831CED-D2E2-81D3-BD45-D20F04B31318}"/>
          </ac:spMkLst>
        </pc:spChg>
      </pc:sldChg>
      <pc:sldChg chg="addSp modSp">
        <pc:chgData name="Sherri Hanrahan" userId="6baa49dd-5cf9-4071-91bd-27273f999c69" providerId="ADAL" clId="{91E9FF3C-50B5-44FD-97CB-6536D30E02E5}" dt="2026-08-13T19:26:35.406" v="22"/>
        <pc:sldMkLst>
          <pc:docMk/>
          <pc:sldMk cId="3517006247" sldId="668"/>
        </pc:sldMkLst>
        <pc:spChg chg="add mod">
          <ac:chgData name="Sherri Hanrahan" userId="6baa49dd-5cf9-4071-91bd-27273f999c69" providerId="ADAL" clId="{91E9FF3C-50B5-44FD-97CB-6536D30E02E5}" dt="2026-08-13T19:26:35.406" v="22"/>
          <ac:spMkLst>
            <pc:docMk/>
            <pc:sldMk cId="3517006247" sldId="668"/>
            <ac:spMk id="7" creationId="{9072DAC9-681F-C114-4FB8-77D8FE0F4252}"/>
          </ac:spMkLst>
        </pc:spChg>
      </pc:sldChg>
      <pc:sldChg chg="addSp modSp">
        <pc:chgData name="Sherri Hanrahan" userId="6baa49dd-5cf9-4071-91bd-27273f999c69" providerId="ADAL" clId="{91E9FF3C-50B5-44FD-97CB-6536D30E02E5}" dt="2026-08-13T19:26:39.580" v="23"/>
        <pc:sldMkLst>
          <pc:docMk/>
          <pc:sldMk cId="326357839" sldId="669"/>
        </pc:sldMkLst>
        <pc:spChg chg="add mod">
          <ac:chgData name="Sherri Hanrahan" userId="6baa49dd-5cf9-4071-91bd-27273f999c69" providerId="ADAL" clId="{91E9FF3C-50B5-44FD-97CB-6536D30E02E5}" dt="2026-08-13T19:26:39.580" v="23"/>
          <ac:spMkLst>
            <pc:docMk/>
            <pc:sldMk cId="326357839" sldId="669"/>
            <ac:spMk id="4" creationId="{F22D99D0-4F4D-14DB-CA72-E041CC2A5EEA}"/>
          </ac:spMkLst>
        </pc:spChg>
      </pc:sldChg>
      <pc:sldChg chg="addSp modSp">
        <pc:chgData name="Sherri Hanrahan" userId="6baa49dd-5cf9-4071-91bd-27273f999c69" providerId="ADAL" clId="{91E9FF3C-50B5-44FD-97CB-6536D30E02E5}" dt="2026-08-13T19:26:17.667" v="20"/>
        <pc:sldMkLst>
          <pc:docMk/>
          <pc:sldMk cId="1978798612" sldId="671"/>
        </pc:sldMkLst>
        <pc:spChg chg="add mod">
          <ac:chgData name="Sherri Hanrahan" userId="6baa49dd-5cf9-4071-91bd-27273f999c69" providerId="ADAL" clId="{91E9FF3C-50B5-44FD-97CB-6536D30E02E5}" dt="2026-08-13T19:26:17.667" v="20"/>
          <ac:spMkLst>
            <pc:docMk/>
            <pc:sldMk cId="1978798612" sldId="671"/>
            <ac:spMk id="3" creationId="{123F238D-36E8-2965-F3CC-DF3B0288D8AB}"/>
          </ac:spMkLst>
        </pc:spChg>
      </pc:sldChg>
      <pc:sldChg chg="addSp modSp">
        <pc:chgData name="Sherri Hanrahan" userId="6baa49dd-5cf9-4071-91bd-27273f999c69" providerId="ADAL" clId="{91E9FF3C-50B5-44FD-97CB-6536D30E02E5}" dt="2026-08-13T19:25:30.012" v="10"/>
        <pc:sldMkLst>
          <pc:docMk/>
          <pc:sldMk cId="1498537732" sldId="672"/>
        </pc:sldMkLst>
        <pc:spChg chg="add mod">
          <ac:chgData name="Sherri Hanrahan" userId="6baa49dd-5cf9-4071-91bd-27273f999c69" providerId="ADAL" clId="{91E9FF3C-50B5-44FD-97CB-6536D30E02E5}" dt="2026-08-13T19:25:30.012" v="10"/>
          <ac:spMkLst>
            <pc:docMk/>
            <pc:sldMk cId="1498537732" sldId="672"/>
            <ac:spMk id="4" creationId="{34E0C695-2913-BC34-D802-710D8CEF665F}"/>
          </ac:spMkLst>
        </pc:spChg>
      </pc:sldChg>
      <pc:sldChg chg="addSp modSp">
        <pc:chgData name="Sherri Hanrahan" userId="6baa49dd-5cf9-4071-91bd-27273f999c69" providerId="ADAL" clId="{91E9FF3C-50B5-44FD-97CB-6536D30E02E5}" dt="2026-08-13T19:26:22.045" v="21"/>
        <pc:sldMkLst>
          <pc:docMk/>
          <pc:sldMk cId="646155967" sldId="673"/>
        </pc:sldMkLst>
        <pc:spChg chg="add mod">
          <ac:chgData name="Sherri Hanrahan" userId="6baa49dd-5cf9-4071-91bd-27273f999c69" providerId="ADAL" clId="{91E9FF3C-50B5-44FD-97CB-6536D30E02E5}" dt="2026-08-13T19:26:22.045" v="21"/>
          <ac:spMkLst>
            <pc:docMk/>
            <pc:sldMk cId="646155967" sldId="673"/>
            <ac:spMk id="4" creationId="{E1BC00B3-2EB8-765F-F247-1C484BDB5A81}"/>
          </ac:spMkLst>
        </pc:spChg>
      </pc:sldChg>
      <pc:sldChg chg="addSp modSp">
        <pc:chgData name="Sherri Hanrahan" userId="6baa49dd-5cf9-4071-91bd-27273f999c69" providerId="ADAL" clId="{91E9FF3C-50B5-44FD-97CB-6536D30E02E5}" dt="2026-08-13T19:27:39.015" v="33"/>
        <pc:sldMkLst>
          <pc:docMk/>
          <pc:sldMk cId="4114762945" sldId="674"/>
        </pc:sldMkLst>
        <pc:spChg chg="add mod">
          <ac:chgData name="Sherri Hanrahan" userId="6baa49dd-5cf9-4071-91bd-27273f999c69" providerId="ADAL" clId="{91E9FF3C-50B5-44FD-97CB-6536D30E02E5}" dt="2026-08-13T19:27:39.015" v="33"/>
          <ac:spMkLst>
            <pc:docMk/>
            <pc:sldMk cId="4114762945" sldId="674"/>
            <ac:spMk id="4" creationId="{8E2A82C1-3A3D-BF61-2545-732511726E23}"/>
          </ac:spMkLst>
        </pc:spChg>
      </pc:sldChg>
      <pc:sldChg chg="addSp modSp">
        <pc:chgData name="Sherri Hanrahan" userId="6baa49dd-5cf9-4071-91bd-27273f999c69" providerId="ADAL" clId="{91E9FF3C-50B5-44FD-97CB-6536D30E02E5}" dt="2026-08-13T19:27:41.828" v="34"/>
        <pc:sldMkLst>
          <pc:docMk/>
          <pc:sldMk cId="3788501432" sldId="675"/>
        </pc:sldMkLst>
        <pc:spChg chg="add mod">
          <ac:chgData name="Sherri Hanrahan" userId="6baa49dd-5cf9-4071-91bd-27273f999c69" providerId="ADAL" clId="{91E9FF3C-50B5-44FD-97CB-6536D30E02E5}" dt="2026-08-13T19:27:41.828" v="34"/>
          <ac:spMkLst>
            <pc:docMk/>
            <pc:sldMk cId="3788501432" sldId="675"/>
            <ac:spMk id="4" creationId="{18AE9BCD-D6E3-3833-16F2-68E9564B26DB}"/>
          </ac:spMkLst>
        </pc:spChg>
      </pc:sldChg>
      <pc:sldChg chg="addSp modSp">
        <pc:chgData name="Sherri Hanrahan" userId="6baa49dd-5cf9-4071-91bd-27273f999c69" providerId="ADAL" clId="{91E9FF3C-50B5-44FD-97CB-6536D30E02E5}" dt="2026-08-13T19:27:45.449" v="35"/>
        <pc:sldMkLst>
          <pc:docMk/>
          <pc:sldMk cId="4246621386" sldId="676"/>
        </pc:sldMkLst>
        <pc:spChg chg="add mod">
          <ac:chgData name="Sherri Hanrahan" userId="6baa49dd-5cf9-4071-91bd-27273f999c69" providerId="ADAL" clId="{91E9FF3C-50B5-44FD-97CB-6536D30E02E5}" dt="2026-08-13T19:27:45.449" v="35"/>
          <ac:spMkLst>
            <pc:docMk/>
            <pc:sldMk cId="4246621386" sldId="676"/>
            <ac:spMk id="4" creationId="{FA202DAF-7148-F8B4-65E2-E401E09249E5}"/>
          </ac:spMkLst>
        </pc:spChg>
      </pc:sldChg>
      <pc:sldChg chg="addSp modSp">
        <pc:chgData name="Sherri Hanrahan" userId="6baa49dd-5cf9-4071-91bd-27273f999c69" providerId="ADAL" clId="{91E9FF3C-50B5-44FD-97CB-6536D30E02E5}" dt="2026-08-13T19:27:32.270" v="31"/>
        <pc:sldMkLst>
          <pc:docMk/>
          <pc:sldMk cId="709091036" sldId="678"/>
        </pc:sldMkLst>
        <pc:spChg chg="add mod">
          <ac:chgData name="Sherri Hanrahan" userId="6baa49dd-5cf9-4071-91bd-27273f999c69" providerId="ADAL" clId="{91E9FF3C-50B5-44FD-97CB-6536D30E02E5}" dt="2026-08-13T19:27:32.270" v="31"/>
          <ac:spMkLst>
            <pc:docMk/>
            <pc:sldMk cId="709091036" sldId="678"/>
            <ac:spMk id="4" creationId="{3B08E84C-B348-DEEE-A645-27A778C356A0}"/>
          </ac:spMkLst>
        </pc:spChg>
      </pc:sldChg>
      <pc:sldChg chg="addSp modSp">
        <pc:chgData name="Sherri Hanrahan" userId="6baa49dd-5cf9-4071-91bd-27273f999c69" providerId="ADAL" clId="{91E9FF3C-50B5-44FD-97CB-6536D30E02E5}" dt="2026-08-13T19:27:35.174" v="32"/>
        <pc:sldMkLst>
          <pc:docMk/>
          <pc:sldMk cId="3313688703" sldId="679"/>
        </pc:sldMkLst>
        <pc:spChg chg="add mod">
          <ac:chgData name="Sherri Hanrahan" userId="6baa49dd-5cf9-4071-91bd-27273f999c69" providerId="ADAL" clId="{91E9FF3C-50B5-44FD-97CB-6536D30E02E5}" dt="2026-08-13T19:27:35.174" v="32"/>
          <ac:spMkLst>
            <pc:docMk/>
            <pc:sldMk cId="3313688703" sldId="679"/>
            <ac:spMk id="5" creationId="{AA5AEBF7-0694-5661-2FFB-B4EAFCB0C7D6}"/>
          </ac:spMkLst>
        </pc:spChg>
      </pc:sldChg>
      <pc:sldChg chg="addSp modSp">
        <pc:chgData name="Sherri Hanrahan" userId="6baa49dd-5cf9-4071-91bd-27273f999c69" providerId="ADAL" clId="{91E9FF3C-50B5-44FD-97CB-6536D30E02E5}" dt="2026-08-13T19:27:49.204" v="36"/>
        <pc:sldMkLst>
          <pc:docMk/>
          <pc:sldMk cId="1887144570" sldId="680"/>
        </pc:sldMkLst>
        <pc:spChg chg="add mod">
          <ac:chgData name="Sherri Hanrahan" userId="6baa49dd-5cf9-4071-91bd-27273f999c69" providerId="ADAL" clId="{91E9FF3C-50B5-44FD-97CB-6536D30E02E5}" dt="2026-08-13T19:27:49.204" v="36"/>
          <ac:spMkLst>
            <pc:docMk/>
            <pc:sldMk cId="1887144570" sldId="680"/>
            <ac:spMk id="4" creationId="{024AA15C-23AB-9083-1C7A-537877FDD939}"/>
          </ac:spMkLst>
        </pc:spChg>
      </pc:sldChg>
      <pc:sldChg chg="addSp modSp">
        <pc:chgData name="Sherri Hanrahan" userId="6baa49dd-5cf9-4071-91bd-27273f999c69" providerId="ADAL" clId="{91E9FF3C-50B5-44FD-97CB-6536D30E02E5}" dt="2026-08-13T19:27:52.464" v="37"/>
        <pc:sldMkLst>
          <pc:docMk/>
          <pc:sldMk cId="3643249313" sldId="681"/>
        </pc:sldMkLst>
        <pc:spChg chg="add mod">
          <ac:chgData name="Sherri Hanrahan" userId="6baa49dd-5cf9-4071-91bd-27273f999c69" providerId="ADAL" clId="{91E9FF3C-50B5-44FD-97CB-6536D30E02E5}" dt="2026-08-13T19:27:52.464" v="37"/>
          <ac:spMkLst>
            <pc:docMk/>
            <pc:sldMk cId="3643249313" sldId="681"/>
            <ac:spMk id="3" creationId="{6414CEA6-73E6-AFD8-4477-C735FAD8AB60}"/>
          </ac:spMkLst>
        </pc:spChg>
      </pc:sldChg>
      <pc:sldChg chg="addSp modSp">
        <pc:chgData name="Sherri Hanrahan" userId="6baa49dd-5cf9-4071-91bd-27273f999c69" providerId="ADAL" clId="{91E9FF3C-50B5-44FD-97CB-6536D30E02E5}" dt="2026-08-13T19:27:55.416" v="38"/>
        <pc:sldMkLst>
          <pc:docMk/>
          <pc:sldMk cId="3315540450" sldId="682"/>
        </pc:sldMkLst>
        <pc:spChg chg="add mod">
          <ac:chgData name="Sherri Hanrahan" userId="6baa49dd-5cf9-4071-91bd-27273f999c69" providerId="ADAL" clId="{91E9FF3C-50B5-44FD-97CB-6536D30E02E5}" dt="2026-08-13T19:27:55.416" v="38"/>
          <ac:spMkLst>
            <pc:docMk/>
            <pc:sldMk cId="3315540450" sldId="682"/>
            <ac:spMk id="4" creationId="{9E3778D0-975F-9790-A5A8-7BFB99070671}"/>
          </ac:spMkLst>
        </pc:spChg>
      </pc:sldChg>
      <pc:sldChg chg="addSp modSp">
        <pc:chgData name="Sherri Hanrahan" userId="6baa49dd-5cf9-4071-91bd-27273f999c69" providerId="ADAL" clId="{91E9FF3C-50B5-44FD-97CB-6536D30E02E5}" dt="2026-08-13T19:25:36.217" v="11"/>
        <pc:sldMkLst>
          <pc:docMk/>
          <pc:sldMk cId="3850128963" sldId="683"/>
        </pc:sldMkLst>
        <pc:spChg chg="add mod">
          <ac:chgData name="Sherri Hanrahan" userId="6baa49dd-5cf9-4071-91bd-27273f999c69" providerId="ADAL" clId="{91E9FF3C-50B5-44FD-97CB-6536D30E02E5}" dt="2026-08-13T19:25:36.217" v="11"/>
          <ac:spMkLst>
            <pc:docMk/>
            <pc:sldMk cId="3850128963" sldId="683"/>
            <ac:spMk id="3" creationId="{63B68E4E-8296-A06E-033F-0BF3018E46CA}"/>
          </ac:spMkLst>
        </pc:spChg>
      </pc:sldChg>
      <pc:sldChg chg="addSp modSp">
        <pc:chgData name="Sherri Hanrahan" userId="6baa49dd-5cf9-4071-91bd-27273f999c69" providerId="ADAL" clId="{91E9FF3C-50B5-44FD-97CB-6536D30E02E5}" dt="2026-08-13T19:25:54.947" v="15"/>
        <pc:sldMkLst>
          <pc:docMk/>
          <pc:sldMk cId="659998425" sldId="684"/>
        </pc:sldMkLst>
        <pc:spChg chg="add mod">
          <ac:chgData name="Sherri Hanrahan" userId="6baa49dd-5cf9-4071-91bd-27273f999c69" providerId="ADAL" clId="{91E9FF3C-50B5-44FD-97CB-6536D30E02E5}" dt="2026-08-13T19:25:54.947" v="15"/>
          <ac:spMkLst>
            <pc:docMk/>
            <pc:sldMk cId="659998425" sldId="684"/>
            <ac:spMk id="4" creationId="{DF47AA50-43D1-2BCB-5059-81A2D318883D}"/>
          </ac:spMkLst>
        </pc:spChg>
      </pc:sldChg>
      <pc:sldChg chg="addSp modSp">
        <pc:chgData name="Sherri Hanrahan" userId="6baa49dd-5cf9-4071-91bd-27273f999c69" providerId="ADAL" clId="{91E9FF3C-50B5-44FD-97CB-6536D30E02E5}" dt="2026-08-13T19:26:00.343" v="16"/>
        <pc:sldMkLst>
          <pc:docMk/>
          <pc:sldMk cId="3145067817" sldId="685"/>
        </pc:sldMkLst>
        <pc:spChg chg="add mod">
          <ac:chgData name="Sherri Hanrahan" userId="6baa49dd-5cf9-4071-91bd-27273f999c69" providerId="ADAL" clId="{91E9FF3C-50B5-44FD-97CB-6536D30E02E5}" dt="2026-08-13T19:26:00.343" v="16"/>
          <ac:spMkLst>
            <pc:docMk/>
            <pc:sldMk cId="3145067817" sldId="685"/>
            <ac:spMk id="4" creationId="{C02D9D65-BA7E-B972-4AEB-C3F2D298B9F9}"/>
          </ac:spMkLst>
        </pc:spChg>
      </pc:sldChg>
      <pc:sldChg chg="addSp modSp">
        <pc:chgData name="Sherri Hanrahan" userId="6baa49dd-5cf9-4071-91bd-27273f999c69" providerId="ADAL" clId="{91E9FF3C-50B5-44FD-97CB-6536D30E02E5}" dt="2026-08-13T19:26:05.132" v="17"/>
        <pc:sldMkLst>
          <pc:docMk/>
          <pc:sldMk cId="2211241133" sldId="686"/>
        </pc:sldMkLst>
        <pc:spChg chg="add mod">
          <ac:chgData name="Sherri Hanrahan" userId="6baa49dd-5cf9-4071-91bd-27273f999c69" providerId="ADAL" clId="{91E9FF3C-50B5-44FD-97CB-6536D30E02E5}" dt="2026-08-13T19:26:05.132" v="17"/>
          <ac:spMkLst>
            <pc:docMk/>
            <pc:sldMk cId="2211241133" sldId="686"/>
            <ac:spMk id="3" creationId="{DE6BA2C4-9A50-CA9B-A8A6-A875328CDDD4}"/>
          </ac:spMkLst>
        </pc:spChg>
      </pc:sldChg>
      <pc:sldChg chg="addSp modSp">
        <pc:chgData name="Sherri Hanrahan" userId="6baa49dd-5cf9-4071-91bd-27273f999c69" providerId="ADAL" clId="{91E9FF3C-50B5-44FD-97CB-6536D30E02E5}" dt="2026-08-13T19:26:48.120" v="24"/>
        <pc:sldMkLst>
          <pc:docMk/>
          <pc:sldMk cId="4179889359" sldId="687"/>
        </pc:sldMkLst>
        <pc:spChg chg="add mod">
          <ac:chgData name="Sherri Hanrahan" userId="6baa49dd-5cf9-4071-91bd-27273f999c69" providerId="ADAL" clId="{91E9FF3C-50B5-44FD-97CB-6536D30E02E5}" dt="2026-08-13T19:26:48.120" v="24"/>
          <ac:spMkLst>
            <pc:docMk/>
            <pc:sldMk cId="4179889359" sldId="687"/>
            <ac:spMk id="4" creationId="{47EDE038-16A2-9077-EE73-AC537F75ED14}"/>
          </ac:spMkLst>
        </pc:spChg>
      </pc:sldChg>
      <pc:sldChg chg="addSp modSp">
        <pc:chgData name="Sherri Hanrahan" userId="6baa49dd-5cf9-4071-91bd-27273f999c69" providerId="ADAL" clId="{91E9FF3C-50B5-44FD-97CB-6536D30E02E5}" dt="2026-08-13T19:26:52.523" v="25"/>
        <pc:sldMkLst>
          <pc:docMk/>
          <pc:sldMk cId="176092034" sldId="688"/>
        </pc:sldMkLst>
        <pc:spChg chg="add mod">
          <ac:chgData name="Sherri Hanrahan" userId="6baa49dd-5cf9-4071-91bd-27273f999c69" providerId="ADAL" clId="{91E9FF3C-50B5-44FD-97CB-6536D30E02E5}" dt="2026-08-13T19:26:52.523" v="25"/>
          <ac:spMkLst>
            <pc:docMk/>
            <pc:sldMk cId="176092034" sldId="688"/>
            <ac:spMk id="4" creationId="{75AFC0EB-0F1D-1C13-1AD0-D1145B3EDED4}"/>
          </ac:spMkLst>
        </pc:spChg>
      </pc:sldChg>
      <pc:sldChg chg="addSp modSp">
        <pc:chgData name="Sherri Hanrahan" userId="6baa49dd-5cf9-4071-91bd-27273f999c69" providerId="ADAL" clId="{91E9FF3C-50B5-44FD-97CB-6536D30E02E5}" dt="2026-08-13T19:27:10.376" v="28"/>
        <pc:sldMkLst>
          <pc:docMk/>
          <pc:sldMk cId="1165917319" sldId="690"/>
        </pc:sldMkLst>
        <pc:spChg chg="add mod">
          <ac:chgData name="Sherri Hanrahan" userId="6baa49dd-5cf9-4071-91bd-27273f999c69" providerId="ADAL" clId="{91E9FF3C-50B5-44FD-97CB-6536D30E02E5}" dt="2026-08-13T19:27:10.376" v="28"/>
          <ac:spMkLst>
            <pc:docMk/>
            <pc:sldMk cId="1165917319" sldId="690"/>
            <ac:spMk id="4" creationId="{CBCEB63F-CFF1-A17D-1C3D-C2D4A6EE993E}"/>
          </ac:spMkLst>
        </pc:spChg>
      </pc:sldChg>
      <pc:sldChg chg="addSp modSp add mod">
        <pc:chgData name="Sherri Hanrahan" userId="6baa49dd-5cf9-4071-91bd-27273f999c69" providerId="ADAL" clId="{91E9FF3C-50B5-44FD-97CB-6536D30E02E5}" dt="2026-08-14T00:18:01.740" v="60"/>
        <pc:sldMkLst>
          <pc:docMk/>
          <pc:sldMk cId="1796524274" sldId="691"/>
        </pc:sldMkLst>
        <pc:spChg chg="add mod">
          <ac:chgData name="Sherri Hanrahan" userId="6baa49dd-5cf9-4071-91bd-27273f999c69" providerId="ADAL" clId="{91E9FF3C-50B5-44FD-97CB-6536D30E02E5}" dt="2026-08-14T00:17:44.224" v="59" actId="20577"/>
          <ac:spMkLst>
            <pc:docMk/>
            <pc:sldMk cId="1796524274" sldId="691"/>
            <ac:spMk id="5" creationId="{7ABA31D8-D0D2-49D1-CA4E-7049D6626393}"/>
          </ac:spMkLst>
        </pc:spChg>
        <pc:spChg chg="add mod">
          <ac:chgData name="Sherri Hanrahan" userId="6baa49dd-5cf9-4071-91bd-27273f999c69" providerId="ADAL" clId="{91E9FF3C-50B5-44FD-97CB-6536D30E02E5}" dt="2026-08-14T00:18:01.740" v="60"/>
          <ac:spMkLst>
            <pc:docMk/>
            <pc:sldMk cId="1796524274" sldId="691"/>
            <ac:spMk id="6" creationId="{C92FBC2C-CC45-D431-C07A-344DC810F76D}"/>
          </ac:spMkLst>
        </pc:spChg>
      </pc:sldChg>
      <pc:sldMasterChg chg="delSp mod modSldLayout">
        <pc:chgData name="Sherri Hanrahan" userId="6baa49dd-5cf9-4071-91bd-27273f999c69" providerId="ADAL" clId="{91E9FF3C-50B5-44FD-97CB-6536D30E02E5}" dt="2026-08-13T19:24:28.927" v="9" actId="21"/>
        <pc:sldMasterMkLst>
          <pc:docMk/>
          <pc:sldMasterMk cId="2882403190" sldId="2147483698"/>
        </pc:sldMasterMkLst>
        <pc:spChg chg="del">
          <ac:chgData name="Sherri Hanrahan" userId="6baa49dd-5cf9-4071-91bd-27273f999c69" providerId="ADAL" clId="{91E9FF3C-50B5-44FD-97CB-6536D30E02E5}" dt="2026-08-13T19:23:10.443" v="4" actId="21"/>
          <ac:spMkLst>
            <pc:docMk/>
            <pc:sldMasterMk cId="2882403190" sldId="2147483698"/>
            <ac:spMk id="6" creationId="{00000000-0000-0000-0000-000000000000}"/>
          </ac:spMkLst>
        </pc:spChg>
        <pc:sldLayoutChg chg="delSp mod">
          <pc:chgData name="Sherri Hanrahan" userId="6baa49dd-5cf9-4071-91bd-27273f999c69" providerId="ADAL" clId="{91E9FF3C-50B5-44FD-97CB-6536D30E02E5}" dt="2026-08-13T19:21:50.612" v="0" actId="21"/>
          <pc:sldLayoutMkLst>
            <pc:docMk/>
            <pc:sldMasterMk cId="2882403190" sldId="2147483698"/>
            <pc:sldLayoutMk cId="4261503903" sldId="2147483699"/>
          </pc:sldLayoutMkLst>
          <pc:spChg chg="del">
            <ac:chgData name="Sherri Hanrahan" userId="6baa49dd-5cf9-4071-91bd-27273f999c69" providerId="ADAL" clId="{91E9FF3C-50B5-44FD-97CB-6536D30E02E5}" dt="2026-08-13T19:21:50.612" v="0" actId="21"/>
            <ac:spMkLst>
              <pc:docMk/>
              <pc:sldMasterMk cId="2882403190" sldId="2147483698"/>
              <pc:sldLayoutMk cId="4261503903" sldId="2147483699"/>
              <ac:spMk id="6" creationId="{00000000-0000-0000-0000-000000000000}"/>
            </ac:spMkLst>
          </pc:spChg>
        </pc:sldLayoutChg>
        <pc:sldLayoutChg chg="delSp mod">
          <pc:chgData name="Sherri Hanrahan" userId="6baa49dd-5cf9-4071-91bd-27273f999c69" providerId="ADAL" clId="{91E9FF3C-50B5-44FD-97CB-6536D30E02E5}" dt="2026-08-13T19:21:55.323" v="1" actId="21"/>
          <pc:sldLayoutMkLst>
            <pc:docMk/>
            <pc:sldMasterMk cId="2882403190" sldId="2147483698"/>
            <pc:sldLayoutMk cId="1414092680" sldId="2147483700"/>
          </pc:sldLayoutMkLst>
          <pc:spChg chg="del">
            <ac:chgData name="Sherri Hanrahan" userId="6baa49dd-5cf9-4071-91bd-27273f999c69" providerId="ADAL" clId="{91E9FF3C-50B5-44FD-97CB-6536D30E02E5}" dt="2026-08-13T19:21:55.323" v="1" actId="21"/>
            <ac:spMkLst>
              <pc:docMk/>
              <pc:sldMasterMk cId="2882403190" sldId="2147483698"/>
              <pc:sldLayoutMk cId="1414092680" sldId="2147483700"/>
              <ac:spMk id="6" creationId="{00000000-0000-0000-0000-000000000000}"/>
            </ac:spMkLst>
          </pc:spChg>
        </pc:sldLayoutChg>
        <pc:sldLayoutChg chg="delSp mod">
          <pc:chgData name="Sherri Hanrahan" userId="6baa49dd-5cf9-4071-91bd-27273f999c69" providerId="ADAL" clId="{91E9FF3C-50B5-44FD-97CB-6536D30E02E5}" dt="2026-08-13T19:22:00.156" v="2" actId="21"/>
          <pc:sldLayoutMkLst>
            <pc:docMk/>
            <pc:sldMasterMk cId="2882403190" sldId="2147483698"/>
            <pc:sldLayoutMk cId="2310887207" sldId="2147483701"/>
          </pc:sldLayoutMkLst>
          <pc:spChg chg="del">
            <ac:chgData name="Sherri Hanrahan" userId="6baa49dd-5cf9-4071-91bd-27273f999c69" providerId="ADAL" clId="{91E9FF3C-50B5-44FD-97CB-6536D30E02E5}" dt="2026-08-13T19:22:00.156" v="2" actId="21"/>
            <ac:spMkLst>
              <pc:docMk/>
              <pc:sldMasterMk cId="2882403190" sldId="2147483698"/>
              <pc:sldLayoutMk cId="2310887207" sldId="2147483701"/>
              <ac:spMk id="6" creationId="{00000000-0000-0000-0000-000000000000}"/>
            </ac:spMkLst>
          </pc:spChg>
        </pc:sldLayoutChg>
        <pc:sldLayoutChg chg="delSp mod">
          <pc:chgData name="Sherri Hanrahan" userId="6baa49dd-5cf9-4071-91bd-27273f999c69" providerId="ADAL" clId="{91E9FF3C-50B5-44FD-97CB-6536D30E02E5}" dt="2026-08-13T19:22:07.755" v="3" actId="21"/>
          <pc:sldLayoutMkLst>
            <pc:docMk/>
            <pc:sldMasterMk cId="2882403190" sldId="2147483698"/>
            <pc:sldLayoutMk cId="1884165285" sldId="2147483702"/>
          </pc:sldLayoutMkLst>
          <pc:spChg chg="del">
            <ac:chgData name="Sherri Hanrahan" userId="6baa49dd-5cf9-4071-91bd-27273f999c69" providerId="ADAL" clId="{91E9FF3C-50B5-44FD-97CB-6536D30E02E5}" dt="2026-08-13T19:22:07.755" v="3" actId="21"/>
            <ac:spMkLst>
              <pc:docMk/>
              <pc:sldMasterMk cId="2882403190" sldId="2147483698"/>
              <pc:sldLayoutMk cId="1884165285" sldId="2147483702"/>
              <ac:spMk id="7" creationId="{00000000-0000-0000-0000-000000000000}"/>
            </ac:spMkLst>
          </pc:spChg>
        </pc:sldLayoutChg>
        <pc:sldLayoutChg chg="delSp mod">
          <pc:chgData name="Sherri Hanrahan" userId="6baa49dd-5cf9-4071-91bd-27273f999c69" providerId="ADAL" clId="{91E9FF3C-50B5-44FD-97CB-6536D30E02E5}" dt="2026-08-13T19:24:00.228" v="5" actId="21"/>
          <pc:sldLayoutMkLst>
            <pc:docMk/>
            <pc:sldMasterMk cId="2882403190" sldId="2147483698"/>
            <pc:sldLayoutMk cId="3916341156" sldId="2147483703"/>
          </pc:sldLayoutMkLst>
          <pc:spChg chg="del">
            <ac:chgData name="Sherri Hanrahan" userId="6baa49dd-5cf9-4071-91bd-27273f999c69" providerId="ADAL" clId="{91E9FF3C-50B5-44FD-97CB-6536D30E02E5}" dt="2026-08-13T19:24:00.228" v="5" actId="21"/>
            <ac:spMkLst>
              <pc:docMk/>
              <pc:sldMasterMk cId="2882403190" sldId="2147483698"/>
              <pc:sldLayoutMk cId="3916341156" sldId="2147483703"/>
              <ac:spMk id="9" creationId="{00000000-0000-0000-0000-000000000000}"/>
            </ac:spMkLst>
          </pc:spChg>
        </pc:sldLayoutChg>
        <pc:sldLayoutChg chg="delSp mod">
          <pc:chgData name="Sherri Hanrahan" userId="6baa49dd-5cf9-4071-91bd-27273f999c69" providerId="ADAL" clId="{91E9FF3C-50B5-44FD-97CB-6536D30E02E5}" dt="2026-08-13T19:24:04.138" v="6" actId="21"/>
          <pc:sldLayoutMkLst>
            <pc:docMk/>
            <pc:sldMasterMk cId="2882403190" sldId="2147483698"/>
            <pc:sldLayoutMk cId="1804259105" sldId="2147483704"/>
          </pc:sldLayoutMkLst>
          <pc:spChg chg="del">
            <ac:chgData name="Sherri Hanrahan" userId="6baa49dd-5cf9-4071-91bd-27273f999c69" providerId="ADAL" clId="{91E9FF3C-50B5-44FD-97CB-6536D30E02E5}" dt="2026-08-13T19:24:04.138" v="6" actId="21"/>
            <ac:spMkLst>
              <pc:docMk/>
              <pc:sldMasterMk cId="2882403190" sldId="2147483698"/>
              <pc:sldLayoutMk cId="1804259105" sldId="2147483704"/>
              <ac:spMk id="5" creationId="{00000000-0000-0000-0000-000000000000}"/>
            </ac:spMkLst>
          </pc:spChg>
        </pc:sldLayoutChg>
        <pc:sldLayoutChg chg="delSp mod">
          <pc:chgData name="Sherri Hanrahan" userId="6baa49dd-5cf9-4071-91bd-27273f999c69" providerId="ADAL" clId="{91E9FF3C-50B5-44FD-97CB-6536D30E02E5}" dt="2026-08-13T19:24:20.691" v="7" actId="21"/>
          <pc:sldLayoutMkLst>
            <pc:docMk/>
            <pc:sldMasterMk cId="2882403190" sldId="2147483698"/>
            <pc:sldLayoutMk cId="3143182174" sldId="2147483705"/>
          </pc:sldLayoutMkLst>
          <pc:spChg chg="del">
            <ac:chgData name="Sherri Hanrahan" userId="6baa49dd-5cf9-4071-91bd-27273f999c69" providerId="ADAL" clId="{91E9FF3C-50B5-44FD-97CB-6536D30E02E5}" dt="2026-08-13T19:24:20.691" v="7" actId="21"/>
            <ac:spMkLst>
              <pc:docMk/>
              <pc:sldMasterMk cId="2882403190" sldId="2147483698"/>
              <pc:sldLayoutMk cId="3143182174" sldId="2147483705"/>
              <ac:spMk id="4" creationId="{00000000-0000-0000-0000-000000000000}"/>
            </ac:spMkLst>
          </pc:spChg>
        </pc:sldLayoutChg>
        <pc:sldLayoutChg chg="delSp mod">
          <pc:chgData name="Sherri Hanrahan" userId="6baa49dd-5cf9-4071-91bd-27273f999c69" providerId="ADAL" clId="{91E9FF3C-50B5-44FD-97CB-6536D30E02E5}" dt="2026-08-13T19:24:24.974" v="8" actId="21"/>
          <pc:sldLayoutMkLst>
            <pc:docMk/>
            <pc:sldMasterMk cId="2882403190" sldId="2147483698"/>
            <pc:sldLayoutMk cId="3274216817" sldId="2147483706"/>
          </pc:sldLayoutMkLst>
          <pc:spChg chg="del">
            <ac:chgData name="Sherri Hanrahan" userId="6baa49dd-5cf9-4071-91bd-27273f999c69" providerId="ADAL" clId="{91E9FF3C-50B5-44FD-97CB-6536D30E02E5}" dt="2026-08-13T19:24:24.974" v="8" actId="21"/>
            <ac:spMkLst>
              <pc:docMk/>
              <pc:sldMasterMk cId="2882403190" sldId="2147483698"/>
              <pc:sldLayoutMk cId="3274216817" sldId="2147483706"/>
              <ac:spMk id="7" creationId="{00000000-0000-0000-0000-000000000000}"/>
            </ac:spMkLst>
          </pc:spChg>
        </pc:sldLayoutChg>
        <pc:sldLayoutChg chg="delSp mod">
          <pc:chgData name="Sherri Hanrahan" userId="6baa49dd-5cf9-4071-91bd-27273f999c69" providerId="ADAL" clId="{91E9FF3C-50B5-44FD-97CB-6536D30E02E5}" dt="2026-08-13T19:24:28.927" v="9" actId="21"/>
          <pc:sldLayoutMkLst>
            <pc:docMk/>
            <pc:sldMasterMk cId="2882403190" sldId="2147483698"/>
            <pc:sldLayoutMk cId="1229700095" sldId="2147483707"/>
          </pc:sldLayoutMkLst>
          <pc:spChg chg="del">
            <ac:chgData name="Sherri Hanrahan" userId="6baa49dd-5cf9-4071-91bd-27273f999c69" providerId="ADAL" clId="{91E9FF3C-50B5-44FD-97CB-6536D30E02E5}" dt="2026-08-13T19:24:28.927" v="9" actId="21"/>
            <ac:spMkLst>
              <pc:docMk/>
              <pc:sldMasterMk cId="2882403190" sldId="2147483698"/>
              <pc:sldLayoutMk cId="1229700095" sldId="2147483707"/>
              <ac:spMk id="7" creationId="{00000000-0000-0000-0000-000000000000}"/>
            </ac:spMkLst>
          </pc:sp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0A8539-B02A-4272-9203-4B827B4C832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237F7C3-FE4F-4894-8AB3-1546AD9A1996}">
      <dgm:prSet/>
      <dgm:spPr/>
      <dgm:t>
        <a:bodyPr/>
        <a:lstStyle/>
        <a:p>
          <a:r>
            <a:rPr lang="en-US"/>
            <a:t>Any returning students/instructors will have to self enroll into the 2026/2027 Annual Required learning – names of the modules are listed in previous document</a:t>
          </a:r>
        </a:p>
      </dgm:t>
    </dgm:pt>
    <dgm:pt modelId="{4E3BF9C7-38B3-4594-BE69-7881DC94B859}" type="parTrans" cxnId="{B5BEE38D-0F65-44BD-A5EF-A54B9F0C1CFA}">
      <dgm:prSet/>
      <dgm:spPr/>
      <dgm:t>
        <a:bodyPr/>
        <a:lstStyle/>
        <a:p>
          <a:endParaRPr lang="en-US"/>
        </a:p>
      </dgm:t>
    </dgm:pt>
    <dgm:pt modelId="{7CCDF5EA-3D38-4D47-87D3-C54C31E171E8}" type="sibTrans" cxnId="{B5BEE38D-0F65-44BD-A5EF-A54B9F0C1CFA}">
      <dgm:prSet/>
      <dgm:spPr/>
      <dgm:t>
        <a:bodyPr/>
        <a:lstStyle/>
        <a:p>
          <a:endParaRPr lang="en-US"/>
        </a:p>
      </dgm:t>
    </dgm:pt>
    <dgm:pt modelId="{26FA4A6B-7972-4DEE-A4F0-CF95782DFA9D}">
      <dgm:prSet/>
      <dgm:spPr/>
      <dgm:t>
        <a:bodyPr/>
        <a:lstStyle/>
        <a:p>
          <a:r>
            <a:rPr lang="en-US"/>
            <a:t>NEW instructors and NEW students will be auto enrolled into the modules.</a:t>
          </a:r>
        </a:p>
      </dgm:t>
    </dgm:pt>
    <dgm:pt modelId="{309128E1-F921-4936-804D-C9790652FFAE}" type="parTrans" cxnId="{52D99BEF-D23B-4E6A-9BC2-E3B45A142D8B}">
      <dgm:prSet/>
      <dgm:spPr/>
      <dgm:t>
        <a:bodyPr/>
        <a:lstStyle/>
        <a:p>
          <a:endParaRPr lang="en-US"/>
        </a:p>
      </dgm:t>
    </dgm:pt>
    <dgm:pt modelId="{EF4CB76D-BF1A-473B-B7F8-0B9EE9CC864F}" type="sibTrans" cxnId="{52D99BEF-D23B-4E6A-9BC2-E3B45A142D8B}">
      <dgm:prSet/>
      <dgm:spPr/>
      <dgm:t>
        <a:bodyPr/>
        <a:lstStyle/>
        <a:p>
          <a:endParaRPr lang="en-US"/>
        </a:p>
      </dgm:t>
    </dgm:pt>
    <dgm:pt modelId="{150DF6BA-917C-4F54-8A11-A5D0676B7708}">
      <dgm:prSet/>
      <dgm:spPr/>
      <dgm:t>
        <a:bodyPr/>
        <a:lstStyle/>
        <a:p>
          <a:r>
            <a:rPr lang="en-US"/>
            <a:t>Please check all student’s transcripts for completion – screenshot, etc</a:t>
          </a:r>
        </a:p>
      </dgm:t>
    </dgm:pt>
    <dgm:pt modelId="{A9D092A8-707E-4CE4-91EF-18F094F69692}" type="parTrans" cxnId="{68C2E3A1-5A64-4CAD-B98E-BD5973032821}">
      <dgm:prSet/>
      <dgm:spPr/>
      <dgm:t>
        <a:bodyPr/>
        <a:lstStyle/>
        <a:p>
          <a:endParaRPr lang="en-US"/>
        </a:p>
      </dgm:t>
    </dgm:pt>
    <dgm:pt modelId="{6BBA9E50-C6C0-43DC-91FA-182789FF7550}" type="sibTrans" cxnId="{68C2E3A1-5A64-4CAD-B98E-BD5973032821}">
      <dgm:prSet/>
      <dgm:spPr/>
      <dgm:t>
        <a:bodyPr/>
        <a:lstStyle/>
        <a:p>
          <a:endParaRPr lang="en-US"/>
        </a:p>
      </dgm:t>
    </dgm:pt>
    <dgm:pt modelId="{426B5DDB-638E-4CFF-AA38-5DD0137F0F31}" type="pres">
      <dgm:prSet presAssocID="{FD0A8539-B02A-4272-9203-4B827B4C8324}" presName="root" presStyleCnt="0">
        <dgm:presLayoutVars>
          <dgm:dir/>
          <dgm:resizeHandles val="exact"/>
        </dgm:presLayoutVars>
      </dgm:prSet>
      <dgm:spPr/>
    </dgm:pt>
    <dgm:pt modelId="{4A7A4D3F-B299-4FBC-AE4D-EB3F3151E97C}" type="pres">
      <dgm:prSet presAssocID="{8237F7C3-FE4F-4894-8AB3-1546AD9A1996}" presName="compNode" presStyleCnt="0"/>
      <dgm:spPr/>
    </dgm:pt>
    <dgm:pt modelId="{E7175ABC-9540-4797-A9C6-71A17C1547D4}" type="pres">
      <dgm:prSet presAssocID="{8237F7C3-FE4F-4894-8AB3-1546AD9A1996}" presName="bgRect" presStyleLbl="bgShp" presStyleIdx="0" presStyleCnt="3"/>
      <dgm:spPr/>
    </dgm:pt>
    <dgm:pt modelId="{3D792ACF-0744-45A6-8A14-CB6EA192C94B}" type="pres">
      <dgm:prSet presAssocID="{8237F7C3-FE4F-4894-8AB3-1546AD9A199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20957AF0-EFC9-41B6-B404-F582515DC86F}" type="pres">
      <dgm:prSet presAssocID="{8237F7C3-FE4F-4894-8AB3-1546AD9A1996}" presName="spaceRect" presStyleCnt="0"/>
      <dgm:spPr/>
    </dgm:pt>
    <dgm:pt modelId="{9AB754B8-33E6-4B42-90BF-7D1A91E6CCDD}" type="pres">
      <dgm:prSet presAssocID="{8237F7C3-FE4F-4894-8AB3-1546AD9A1996}" presName="parTx" presStyleLbl="revTx" presStyleIdx="0" presStyleCnt="3">
        <dgm:presLayoutVars>
          <dgm:chMax val="0"/>
          <dgm:chPref val="0"/>
        </dgm:presLayoutVars>
      </dgm:prSet>
      <dgm:spPr/>
    </dgm:pt>
    <dgm:pt modelId="{A8E585BA-FBAD-485B-99B9-CD1336F5388B}" type="pres">
      <dgm:prSet presAssocID="{7CCDF5EA-3D38-4D47-87D3-C54C31E171E8}" presName="sibTrans" presStyleCnt="0"/>
      <dgm:spPr/>
    </dgm:pt>
    <dgm:pt modelId="{BD3C4FB5-55D5-4E0D-BEDB-2741659AFD16}" type="pres">
      <dgm:prSet presAssocID="{26FA4A6B-7972-4DEE-A4F0-CF95782DFA9D}" presName="compNode" presStyleCnt="0"/>
      <dgm:spPr/>
    </dgm:pt>
    <dgm:pt modelId="{25E33757-2B19-42B2-A90A-C094956E45BE}" type="pres">
      <dgm:prSet presAssocID="{26FA4A6B-7972-4DEE-A4F0-CF95782DFA9D}" presName="bgRect" presStyleLbl="bgShp" presStyleIdx="1" presStyleCnt="3"/>
      <dgm:spPr/>
    </dgm:pt>
    <dgm:pt modelId="{F3756C28-DD4D-4102-BA0B-5232851A6352}" type="pres">
      <dgm:prSet presAssocID="{26FA4A6B-7972-4DEE-A4F0-CF95782DFA9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6826A895-5376-4100-833F-68885482B070}" type="pres">
      <dgm:prSet presAssocID="{26FA4A6B-7972-4DEE-A4F0-CF95782DFA9D}" presName="spaceRect" presStyleCnt="0"/>
      <dgm:spPr/>
    </dgm:pt>
    <dgm:pt modelId="{B8F9D311-9FB1-4737-9944-9985A50622F1}" type="pres">
      <dgm:prSet presAssocID="{26FA4A6B-7972-4DEE-A4F0-CF95782DFA9D}" presName="parTx" presStyleLbl="revTx" presStyleIdx="1" presStyleCnt="3">
        <dgm:presLayoutVars>
          <dgm:chMax val="0"/>
          <dgm:chPref val="0"/>
        </dgm:presLayoutVars>
      </dgm:prSet>
      <dgm:spPr/>
    </dgm:pt>
    <dgm:pt modelId="{06738B4C-6C37-49DC-A221-D5B462345705}" type="pres">
      <dgm:prSet presAssocID="{EF4CB76D-BF1A-473B-B7F8-0B9EE9CC864F}" presName="sibTrans" presStyleCnt="0"/>
      <dgm:spPr/>
    </dgm:pt>
    <dgm:pt modelId="{43D0E7BA-E3F9-45FE-987A-E198E72B46B1}" type="pres">
      <dgm:prSet presAssocID="{150DF6BA-917C-4F54-8A11-A5D0676B7708}" presName="compNode" presStyleCnt="0"/>
      <dgm:spPr/>
    </dgm:pt>
    <dgm:pt modelId="{D1997AA0-123A-4EAE-A01B-F57EAB87666F}" type="pres">
      <dgm:prSet presAssocID="{150DF6BA-917C-4F54-8A11-A5D0676B7708}" presName="bgRect" presStyleLbl="bgShp" presStyleIdx="2" presStyleCnt="3"/>
      <dgm:spPr/>
    </dgm:pt>
    <dgm:pt modelId="{FC5A6F19-3267-4A74-8556-A5E10FD0F3EF}" type="pres">
      <dgm:prSet presAssocID="{150DF6BA-917C-4F54-8A11-A5D0676B770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ploma Roll"/>
        </a:ext>
      </dgm:extLst>
    </dgm:pt>
    <dgm:pt modelId="{683492F5-6D9E-4BA9-A548-8191DD886F86}" type="pres">
      <dgm:prSet presAssocID="{150DF6BA-917C-4F54-8A11-A5D0676B7708}" presName="spaceRect" presStyleCnt="0"/>
      <dgm:spPr/>
    </dgm:pt>
    <dgm:pt modelId="{ABEBA821-ADB0-496B-A359-3BF0F2BECA04}" type="pres">
      <dgm:prSet presAssocID="{150DF6BA-917C-4F54-8A11-A5D0676B7708}" presName="parTx" presStyleLbl="revTx" presStyleIdx="2" presStyleCnt="3">
        <dgm:presLayoutVars>
          <dgm:chMax val="0"/>
          <dgm:chPref val="0"/>
        </dgm:presLayoutVars>
      </dgm:prSet>
      <dgm:spPr/>
    </dgm:pt>
  </dgm:ptLst>
  <dgm:cxnLst>
    <dgm:cxn modelId="{F16DEF23-892D-4CF5-A8B5-9062F30CD841}" type="presOf" srcId="{26FA4A6B-7972-4DEE-A4F0-CF95782DFA9D}" destId="{B8F9D311-9FB1-4737-9944-9985A50622F1}" srcOrd="0" destOrd="0" presId="urn:microsoft.com/office/officeart/2018/2/layout/IconVerticalSolidList"/>
    <dgm:cxn modelId="{2B90E325-D930-410B-8440-7684A4593195}" type="presOf" srcId="{150DF6BA-917C-4F54-8A11-A5D0676B7708}" destId="{ABEBA821-ADB0-496B-A359-3BF0F2BECA04}" srcOrd="0" destOrd="0" presId="urn:microsoft.com/office/officeart/2018/2/layout/IconVerticalSolidList"/>
    <dgm:cxn modelId="{AE742E6F-95A9-4867-A2AE-E09C5DB1A12A}" type="presOf" srcId="{FD0A8539-B02A-4272-9203-4B827B4C8324}" destId="{426B5DDB-638E-4CFF-AA38-5DD0137F0F31}" srcOrd="0" destOrd="0" presId="urn:microsoft.com/office/officeart/2018/2/layout/IconVerticalSolidList"/>
    <dgm:cxn modelId="{160F018A-3124-4E8C-8691-5BF4194CF481}" type="presOf" srcId="{8237F7C3-FE4F-4894-8AB3-1546AD9A1996}" destId="{9AB754B8-33E6-4B42-90BF-7D1A91E6CCDD}" srcOrd="0" destOrd="0" presId="urn:microsoft.com/office/officeart/2018/2/layout/IconVerticalSolidList"/>
    <dgm:cxn modelId="{B5BEE38D-0F65-44BD-A5EF-A54B9F0C1CFA}" srcId="{FD0A8539-B02A-4272-9203-4B827B4C8324}" destId="{8237F7C3-FE4F-4894-8AB3-1546AD9A1996}" srcOrd="0" destOrd="0" parTransId="{4E3BF9C7-38B3-4594-BE69-7881DC94B859}" sibTransId="{7CCDF5EA-3D38-4D47-87D3-C54C31E171E8}"/>
    <dgm:cxn modelId="{68C2E3A1-5A64-4CAD-B98E-BD5973032821}" srcId="{FD0A8539-B02A-4272-9203-4B827B4C8324}" destId="{150DF6BA-917C-4F54-8A11-A5D0676B7708}" srcOrd="2" destOrd="0" parTransId="{A9D092A8-707E-4CE4-91EF-18F094F69692}" sibTransId="{6BBA9E50-C6C0-43DC-91FA-182789FF7550}"/>
    <dgm:cxn modelId="{52D99BEF-D23B-4E6A-9BC2-E3B45A142D8B}" srcId="{FD0A8539-B02A-4272-9203-4B827B4C8324}" destId="{26FA4A6B-7972-4DEE-A4F0-CF95782DFA9D}" srcOrd="1" destOrd="0" parTransId="{309128E1-F921-4936-804D-C9790652FFAE}" sibTransId="{EF4CB76D-BF1A-473B-B7F8-0B9EE9CC864F}"/>
    <dgm:cxn modelId="{6DC337DE-2A70-4ACF-8B4A-2573097FC637}" type="presParOf" srcId="{426B5DDB-638E-4CFF-AA38-5DD0137F0F31}" destId="{4A7A4D3F-B299-4FBC-AE4D-EB3F3151E97C}" srcOrd="0" destOrd="0" presId="urn:microsoft.com/office/officeart/2018/2/layout/IconVerticalSolidList"/>
    <dgm:cxn modelId="{58A3643B-7842-4584-ACAB-4BAF60237528}" type="presParOf" srcId="{4A7A4D3F-B299-4FBC-AE4D-EB3F3151E97C}" destId="{E7175ABC-9540-4797-A9C6-71A17C1547D4}" srcOrd="0" destOrd="0" presId="urn:microsoft.com/office/officeart/2018/2/layout/IconVerticalSolidList"/>
    <dgm:cxn modelId="{48733404-21A0-4952-9960-65061DA5A965}" type="presParOf" srcId="{4A7A4D3F-B299-4FBC-AE4D-EB3F3151E97C}" destId="{3D792ACF-0744-45A6-8A14-CB6EA192C94B}" srcOrd="1" destOrd="0" presId="urn:microsoft.com/office/officeart/2018/2/layout/IconVerticalSolidList"/>
    <dgm:cxn modelId="{8ACC9C4A-B5E7-418C-A5DC-D3C076A4F085}" type="presParOf" srcId="{4A7A4D3F-B299-4FBC-AE4D-EB3F3151E97C}" destId="{20957AF0-EFC9-41B6-B404-F582515DC86F}" srcOrd="2" destOrd="0" presId="urn:microsoft.com/office/officeart/2018/2/layout/IconVerticalSolidList"/>
    <dgm:cxn modelId="{8ABE10B2-9F72-463B-99E0-CD7372F20A3A}" type="presParOf" srcId="{4A7A4D3F-B299-4FBC-AE4D-EB3F3151E97C}" destId="{9AB754B8-33E6-4B42-90BF-7D1A91E6CCDD}" srcOrd="3" destOrd="0" presId="urn:microsoft.com/office/officeart/2018/2/layout/IconVerticalSolidList"/>
    <dgm:cxn modelId="{40D1A528-C34C-4B40-B9E2-9A3D6651E0FA}" type="presParOf" srcId="{426B5DDB-638E-4CFF-AA38-5DD0137F0F31}" destId="{A8E585BA-FBAD-485B-99B9-CD1336F5388B}" srcOrd="1" destOrd="0" presId="urn:microsoft.com/office/officeart/2018/2/layout/IconVerticalSolidList"/>
    <dgm:cxn modelId="{8D3868A6-869E-4B04-9B40-FCFFD5B7BC42}" type="presParOf" srcId="{426B5DDB-638E-4CFF-AA38-5DD0137F0F31}" destId="{BD3C4FB5-55D5-4E0D-BEDB-2741659AFD16}" srcOrd="2" destOrd="0" presId="urn:microsoft.com/office/officeart/2018/2/layout/IconVerticalSolidList"/>
    <dgm:cxn modelId="{FAA95BBE-31D0-4C15-98C9-D76E8030B5B8}" type="presParOf" srcId="{BD3C4FB5-55D5-4E0D-BEDB-2741659AFD16}" destId="{25E33757-2B19-42B2-A90A-C094956E45BE}" srcOrd="0" destOrd="0" presId="urn:microsoft.com/office/officeart/2018/2/layout/IconVerticalSolidList"/>
    <dgm:cxn modelId="{91D956F1-9980-40F3-9491-CA33C9476D7D}" type="presParOf" srcId="{BD3C4FB5-55D5-4E0D-BEDB-2741659AFD16}" destId="{F3756C28-DD4D-4102-BA0B-5232851A6352}" srcOrd="1" destOrd="0" presId="urn:microsoft.com/office/officeart/2018/2/layout/IconVerticalSolidList"/>
    <dgm:cxn modelId="{ACAE20F3-1E59-4812-B1B5-1737B25EE119}" type="presParOf" srcId="{BD3C4FB5-55D5-4E0D-BEDB-2741659AFD16}" destId="{6826A895-5376-4100-833F-68885482B070}" srcOrd="2" destOrd="0" presId="urn:microsoft.com/office/officeart/2018/2/layout/IconVerticalSolidList"/>
    <dgm:cxn modelId="{F6D974CF-A5E5-49F4-BBCA-964CD992EACB}" type="presParOf" srcId="{BD3C4FB5-55D5-4E0D-BEDB-2741659AFD16}" destId="{B8F9D311-9FB1-4737-9944-9985A50622F1}" srcOrd="3" destOrd="0" presId="urn:microsoft.com/office/officeart/2018/2/layout/IconVerticalSolidList"/>
    <dgm:cxn modelId="{4D960F58-DC8C-4E39-91EC-091A1FBF14F1}" type="presParOf" srcId="{426B5DDB-638E-4CFF-AA38-5DD0137F0F31}" destId="{06738B4C-6C37-49DC-A221-D5B462345705}" srcOrd="3" destOrd="0" presId="urn:microsoft.com/office/officeart/2018/2/layout/IconVerticalSolidList"/>
    <dgm:cxn modelId="{9FAB8109-045C-447A-8FC9-87E85FD67444}" type="presParOf" srcId="{426B5DDB-638E-4CFF-AA38-5DD0137F0F31}" destId="{43D0E7BA-E3F9-45FE-987A-E198E72B46B1}" srcOrd="4" destOrd="0" presId="urn:microsoft.com/office/officeart/2018/2/layout/IconVerticalSolidList"/>
    <dgm:cxn modelId="{10CE56C5-9B77-44D3-A0A1-7EDD4FE6C917}" type="presParOf" srcId="{43D0E7BA-E3F9-45FE-987A-E198E72B46B1}" destId="{D1997AA0-123A-4EAE-A01B-F57EAB87666F}" srcOrd="0" destOrd="0" presId="urn:microsoft.com/office/officeart/2018/2/layout/IconVerticalSolidList"/>
    <dgm:cxn modelId="{B4B73C0A-9525-4990-AD6A-7F4122B8C5AD}" type="presParOf" srcId="{43D0E7BA-E3F9-45FE-987A-E198E72B46B1}" destId="{FC5A6F19-3267-4A74-8556-A5E10FD0F3EF}" srcOrd="1" destOrd="0" presId="urn:microsoft.com/office/officeart/2018/2/layout/IconVerticalSolidList"/>
    <dgm:cxn modelId="{4378D527-203D-41B1-8E8E-CEB3A0A0963B}" type="presParOf" srcId="{43D0E7BA-E3F9-45FE-987A-E198E72B46B1}" destId="{683492F5-6D9E-4BA9-A548-8191DD886F86}" srcOrd="2" destOrd="0" presId="urn:microsoft.com/office/officeart/2018/2/layout/IconVerticalSolidList"/>
    <dgm:cxn modelId="{5D903E6D-CABE-472D-AE58-D11289DCD747}" type="presParOf" srcId="{43D0E7BA-E3F9-45FE-987A-E198E72B46B1}" destId="{ABEBA821-ADB0-496B-A359-3BF0F2BECA0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C64E35-422B-4481-8E51-9D8B8AB02819}"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EDCD008C-B68E-441B-88B0-7499B5CC2FF4}">
      <dgm:prSet/>
      <dgm:spPr/>
      <dgm:t>
        <a:bodyPr/>
        <a:lstStyle/>
        <a:p>
          <a:r>
            <a:rPr lang="en-US"/>
            <a:t>Faculty can run reports to verify all student charting has been reviewed and co-signed. </a:t>
          </a:r>
        </a:p>
      </dgm:t>
    </dgm:pt>
    <dgm:pt modelId="{92BBDD5C-AD15-46F9-B1A9-2C9C51AEBBCE}" type="parTrans" cxnId="{6B0B095F-7177-4BA2-9245-20B6E57694CF}">
      <dgm:prSet/>
      <dgm:spPr/>
      <dgm:t>
        <a:bodyPr/>
        <a:lstStyle/>
        <a:p>
          <a:endParaRPr lang="en-US"/>
        </a:p>
      </dgm:t>
    </dgm:pt>
    <dgm:pt modelId="{F4AC6A7F-26A1-4D16-BFD7-3C508869255D}" type="sibTrans" cxnId="{6B0B095F-7177-4BA2-9245-20B6E57694CF}">
      <dgm:prSet/>
      <dgm:spPr/>
      <dgm:t>
        <a:bodyPr/>
        <a:lstStyle/>
        <a:p>
          <a:endParaRPr lang="en-US"/>
        </a:p>
      </dgm:t>
    </dgm:pt>
    <dgm:pt modelId="{9E68919E-040C-4B8C-8696-3B411AA7A359}">
      <dgm:prSet/>
      <dgm:spPr/>
      <dgm:t>
        <a:bodyPr/>
        <a:lstStyle/>
        <a:p>
          <a:r>
            <a:rPr lang="en-US"/>
            <a:t>Select the appropriate reports and click run:</a:t>
          </a:r>
        </a:p>
      </dgm:t>
    </dgm:pt>
    <dgm:pt modelId="{989B10B9-2B9D-4E28-B729-BEEE1C8D5DDF}" type="parTrans" cxnId="{B14249E5-E3D0-4109-AB72-21BACE056A1B}">
      <dgm:prSet/>
      <dgm:spPr/>
      <dgm:t>
        <a:bodyPr/>
        <a:lstStyle/>
        <a:p>
          <a:endParaRPr lang="en-US"/>
        </a:p>
      </dgm:t>
    </dgm:pt>
    <dgm:pt modelId="{B628DF25-6153-4163-98F5-6FBBA9FDD849}" type="sibTrans" cxnId="{B14249E5-E3D0-4109-AB72-21BACE056A1B}">
      <dgm:prSet/>
      <dgm:spPr/>
      <dgm:t>
        <a:bodyPr/>
        <a:lstStyle/>
        <a:p>
          <a:endParaRPr lang="en-US"/>
        </a:p>
      </dgm:t>
    </dgm:pt>
    <dgm:pt modelId="{39FE4742-E467-48B5-81F6-8D8D863219A4}">
      <dgm:prSet/>
      <dgm:spPr/>
      <dgm:t>
        <a:bodyPr/>
        <a:lstStyle/>
        <a:p>
          <a:r>
            <a:rPr lang="en-US"/>
            <a:t>BLN IP LPN/SNT/GN Missing </a:t>
          </a:r>
          <a:r>
            <a:rPr lang="en-US" b="1"/>
            <a:t>“My”</a:t>
          </a:r>
          <a:r>
            <a:rPr lang="en-US"/>
            <a:t> Cosign for Flowsheets and BLN BPC LPN/SNT/GN </a:t>
          </a:r>
        </a:p>
      </dgm:t>
    </dgm:pt>
    <dgm:pt modelId="{390BCBB8-AA15-41EF-8493-41282E8A505A}" type="parTrans" cxnId="{C5C435F8-C919-445D-BBA9-9DA2DCA44932}">
      <dgm:prSet/>
      <dgm:spPr/>
      <dgm:t>
        <a:bodyPr/>
        <a:lstStyle/>
        <a:p>
          <a:endParaRPr lang="en-US"/>
        </a:p>
      </dgm:t>
    </dgm:pt>
    <dgm:pt modelId="{B592708F-2180-43A0-9781-FAA773651D79}" type="sibTrans" cxnId="{C5C435F8-C919-445D-BBA9-9DA2DCA44932}">
      <dgm:prSet/>
      <dgm:spPr/>
      <dgm:t>
        <a:bodyPr/>
        <a:lstStyle/>
        <a:p>
          <a:endParaRPr lang="en-US"/>
        </a:p>
      </dgm:t>
    </dgm:pt>
    <dgm:pt modelId="{01CCF7F6-B12E-4459-8160-F5A5CF76A0A5}">
      <dgm:prSet/>
      <dgm:spPr/>
      <dgm:t>
        <a:bodyPr/>
        <a:lstStyle/>
        <a:p>
          <a:r>
            <a:rPr lang="en-US"/>
            <a:t>Missing My Cosign for Flowsheets will look for any of your patients in the department you are currently logged into needing flowsheets cosigned. </a:t>
          </a:r>
        </a:p>
      </dgm:t>
    </dgm:pt>
    <dgm:pt modelId="{5779CA48-F36C-4C5A-8331-B54F109E9ABD}" type="parTrans" cxnId="{BEAE4069-3B08-4753-BD4A-88525DF5F916}">
      <dgm:prSet/>
      <dgm:spPr/>
      <dgm:t>
        <a:bodyPr/>
        <a:lstStyle/>
        <a:p>
          <a:endParaRPr lang="en-US"/>
        </a:p>
      </dgm:t>
    </dgm:pt>
    <dgm:pt modelId="{FCBC5FA7-6D74-40CC-81C1-D35B7464EA35}" type="sibTrans" cxnId="{BEAE4069-3B08-4753-BD4A-88525DF5F916}">
      <dgm:prSet/>
      <dgm:spPr/>
      <dgm:t>
        <a:bodyPr/>
        <a:lstStyle/>
        <a:p>
          <a:endParaRPr lang="en-US"/>
        </a:p>
      </dgm:t>
    </dgm:pt>
    <dgm:pt modelId="{F2B24FC0-48AB-4675-953D-F77BF7E0FD23}" type="pres">
      <dgm:prSet presAssocID="{FDC64E35-422B-4481-8E51-9D8B8AB02819}" presName="outerComposite" presStyleCnt="0">
        <dgm:presLayoutVars>
          <dgm:chMax val="5"/>
          <dgm:dir/>
          <dgm:resizeHandles val="exact"/>
        </dgm:presLayoutVars>
      </dgm:prSet>
      <dgm:spPr/>
    </dgm:pt>
    <dgm:pt modelId="{BBEC4E2A-868C-4AB2-AC32-30107FF19D24}" type="pres">
      <dgm:prSet presAssocID="{FDC64E35-422B-4481-8E51-9D8B8AB02819}" presName="dummyMaxCanvas" presStyleCnt="0">
        <dgm:presLayoutVars/>
      </dgm:prSet>
      <dgm:spPr/>
    </dgm:pt>
    <dgm:pt modelId="{19D400F4-0E1B-4818-BD71-50807FBEE936}" type="pres">
      <dgm:prSet presAssocID="{FDC64E35-422B-4481-8E51-9D8B8AB02819}" presName="FourNodes_1" presStyleLbl="node1" presStyleIdx="0" presStyleCnt="4">
        <dgm:presLayoutVars>
          <dgm:bulletEnabled val="1"/>
        </dgm:presLayoutVars>
      </dgm:prSet>
      <dgm:spPr/>
    </dgm:pt>
    <dgm:pt modelId="{E0240AF0-2CA8-4DD2-974F-C486901ADF8B}" type="pres">
      <dgm:prSet presAssocID="{FDC64E35-422B-4481-8E51-9D8B8AB02819}" presName="FourNodes_2" presStyleLbl="node1" presStyleIdx="1" presStyleCnt="4">
        <dgm:presLayoutVars>
          <dgm:bulletEnabled val="1"/>
        </dgm:presLayoutVars>
      </dgm:prSet>
      <dgm:spPr/>
    </dgm:pt>
    <dgm:pt modelId="{97706FF2-CBBE-4CFB-A835-D2A3A145FCC9}" type="pres">
      <dgm:prSet presAssocID="{FDC64E35-422B-4481-8E51-9D8B8AB02819}" presName="FourNodes_3" presStyleLbl="node1" presStyleIdx="2" presStyleCnt="4">
        <dgm:presLayoutVars>
          <dgm:bulletEnabled val="1"/>
        </dgm:presLayoutVars>
      </dgm:prSet>
      <dgm:spPr/>
    </dgm:pt>
    <dgm:pt modelId="{9EE66E28-409B-4246-B686-DC3E9D516B5F}" type="pres">
      <dgm:prSet presAssocID="{FDC64E35-422B-4481-8E51-9D8B8AB02819}" presName="FourNodes_4" presStyleLbl="node1" presStyleIdx="3" presStyleCnt="4">
        <dgm:presLayoutVars>
          <dgm:bulletEnabled val="1"/>
        </dgm:presLayoutVars>
      </dgm:prSet>
      <dgm:spPr/>
    </dgm:pt>
    <dgm:pt modelId="{E4EFE2A2-0B5E-43A7-92E5-5A5B37A5688B}" type="pres">
      <dgm:prSet presAssocID="{FDC64E35-422B-4481-8E51-9D8B8AB02819}" presName="FourConn_1-2" presStyleLbl="fgAccFollowNode1" presStyleIdx="0" presStyleCnt="3">
        <dgm:presLayoutVars>
          <dgm:bulletEnabled val="1"/>
        </dgm:presLayoutVars>
      </dgm:prSet>
      <dgm:spPr/>
    </dgm:pt>
    <dgm:pt modelId="{C997CF4B-45A0-4B8E-BD27-FBAB8C108F0A}" type="pres">
      <dgm:prSet presAssocID="{FDC64E35-422B-4481-8E51-9D8B8AB02819}" presName="FourConn_2-3" presStyleLbl="fgAccFollowNode1" presStyleIdx="1" presStyleCnt="3">
        <dgm:presLayoutVars>
          <dgm:bulletEnabled val="1"/>
        </dgm:presLayoutVars>
      </dgm:prSet>
      <dgm:spPr/>
    </dgm:pt>
    <dgm:pt modelId="{F598A09E-6DBC-4476-B130-07303844D3C8}" type="pres">
      <dgm:prSet presAssocID="{FDC64E35-422B-4481-8E51-9D8B8AB02819}" presName="FourConn_3-4" presStyleLbl="fgAccFollowNode1" presStyleIdx="2" presStyleCnt="3">
        <dgm:presLayoutVars>
          <dgm:bulletEnabled val="1"/>
        </dgm:presLayoutVars>
      </dgm:prSet>
      <dgm:spPr/>
    </dgm:pt>
    <dgm:pt modelId="{0C73E674-6CB1-4304-81D7-4F89DB261C3C}" type="pres">
      <dgm:prSet presAssocID="{FDC64E35-422B-4481-8E51-9D8B8AB02819}" presName="FourNodes_1_text" presStyleLbl="node1" presStyleIdx="3" presStyleCnt="4">
        <dgm:presLayoutVars>
          <dgm:bulletEnabled val="1"/>
        </dgm:presLayoutVars>
      </dgm:prSet>
      <dgm:spPr/>
    </dgm:pt>
    <dgm:pt modelId="{12C4A1C0-A8A1-4520-863C-B6D67855BBC2}" type="pres">
      <dgm:prSet presAssocID="{FDC64E35-422B-4481-8E51-9D8B8AB02819}" presName="FourNodes_2_text" presStyleLbl="node1" presStyleIdx="3" presStyleCnt="4">
        <dgm:presLayoutVars>
          <dgm:bulletEnabled val="1"/>
        </dgm:presLayoutVars>
      </dgm:prSet>
      <dgm:spPr/>
    </dgm:pt>
    <dgm:pt modelId="{24CA9945-C404-4AFD-966A-2257BF4FDB4B}" type="pres">
      <dgm:prSet presAssocID="{FDC64E35-422B-4481-8E51-9D8B8AB02819}" presName="FourNodes_3_text" presStyleLbl="node1" presStyleIdx="3" presStyleCnt="4">
        <dgm:presLayoutVars>
          <dgm:bulletEnabled val="1"/>
        </dgm:presLayoutVars>
      </dgm:prSet>
      <dgm:spPr/>
    </dgm:pt>
    <dgm:pt modelId="{00C87156-0F5E-4A19-9C63-BDBC33466F1F}" type="pres">
      <dgm:prSet presAssocID="{FDC64E35-422B-4481-8E51-9D8B8AB02819}" presName="FourNodes_4_text" presStyleLbl="node1" presStyleIdx="3" presStyleCnt="4">
        <dgm:presLayoutVars>
          <dgm:bulletEnabled val="1"/>
        </dgm:presLayoutVars>
      </dgm:prSet>
      <dgm:spPr/>
    </dgm:pt>
  </dgm:ptLst>
  <dgm:cxnLst>
    <dgm:cxn modelId="{99640C26-9319-4CEB-832A-1BD41450298F}" type="presOf" srcId="{FDC64E35-422B-4481-8E51-9D8B8AB02819}" destId="{F2B24FC0-48AB-4675-953D-F77BF7E0FD23}" srcOrd="0" destOrd="0" presId="urn:microsoft.com/office/officeart/2005/8/layout/vProcess5"/>
    <dgm:cxn modelId="{7111E65C-FA39-4768-9362-8DDB60B96747}" type="presOf" srcId="{9E68919E-040C-4B8C-8696-3B411AA7A359}" destId="{12C4A1C0-A8A1-4520-863C-B6D67855BBC2}" srcOrd="1" destOrd="0" presId="urn:microsoft.com/office/officeart/2005/8/layout/vProcess5"/>
    <dgm:cxn modelId="{6B0B095F-7177-4BA2-9245-20B6E57694CF}" srcId="{FDC64E35-422B-4481-8E51-9D8B8AB02819}" destId="{EDCD008C-B68E-441B-88B0-7499B5CC2FF4}" srcOrd="0" destOrd="0" parTransId="{92BBDD5C-AD15-46F9-B1A9-2C9C51AEBBCE}" sibTransId="{F4AC6A7F-26A1-4D16-BFD7-3C508869255D}"/>
    <dgm:cxn modelId="{355C1942-450A-4E36-A0E5-99BEB1543086}" type="presOf" srcId="{01CCF7F6-B12E-4459-8160-F5A5CF76A0A5}" destId="{00C87156-0F5E-4A19-9C63-BDBC33466F1F}" srcOrd="1" destOrd="0" presId="urn:microsoft.com/office/officeart/2005/8/layout/vProcess5"/>
    <dgm:cxn modelId="{78B10864-20E2-4BE0-8A16-FEA9C13F4875}" type="presOf" srcId="{01CCF7F6-B12E-4459-8160-F5A5CF76A0A5}" destId="{9EE66E28-409B-4246-B686-DC3E9D516B5F}" srcOrd="0" destOrd="0" presId="urn:microsoft.com/office/officeart/2005/8/layout/vProcess5"/>
    <dgm:cxn modelId="{BEAE4069-3B08-4753-BD4A-88525DF5F916}" srcId="{FDC64E35-422B-4481-8E51-9D8B8AB02819}" destId="{01CCF7F6-B12E-4459-8160-F5A5CF76A0A5}" srcOrd="3" destOrd="0" parTransId="{5779CA48-F36C-4C5A-8331-B54F109E9ABD}" sibTransId="{FCBC5FA7-6D74-40CC-81C1-D35B7464EA35}"/>
    <dgm:cxn modelId="{62A3E477-9D96-4274-B404-D7F36CEB1775}" type="presOf" srcId="{EDCD008C-B68E-441B-88B0-7499B5CC2FF4}" destId="{19D400F4-0E1B-4818-BD71-50807FBEE936}" srcOrd="0" destOrd="0" presId="urn:microsoft.com/office/officeart/2005/8/layout/vProcess5"/>
    <dgm:cxn modelId="{96B9E787-A4C4-4CBE-8A4D-BEE7556F77BF}" type="presOf" srcId="{39FE4742-E467-48B5-81F6-8D8D863219A4}" destId="{24CA9945-C404-4AFD-966A-2257BF4FDB4B}" srcOrd="1" destOrd="0" presId="urn:microsoft.com/office/officeart/2005/8/layout/vProcess5"/>
    <dgm:cxn modelId="{C47EAD8A-80DF-4CE8-ADC9-9A8DCAC0595B}" type="presOf" srcId="{F4AC6A7F-26A1-4D16-BFD7-3C508869255D}" destId="{E4EFE2A2-0B5E-43A7-92E5-5A5B37A5688B}" srcOrd="0" destOrd="0" presId="urn:microsoft.com/office/officeart/2005/8/layout/vProcess5"/>
    <dgm:cxn modelId="{B15457CE-D066-4DAD-AFD7-0C6EE1AEF8CF}" type="presOf" srcId="{B592708F-2180-43A0-9781-FAA773651D79}" destId="{F598A09E-6DBC-4476-B130-07303844D3C8}" srcOrd="0" destOrd="0" presId="urn:microsoft.com/office/officeart/2005/8/layout/vProcess5"/>
    <dgm:cxn modelId="{DC720CD3-D029-4D65-A519-65AF53CF3FBB}" type="presOf" srcId="{39FE4742-E467-48B5-81F6-8D8D863219A4}" destId="{97706FF2-CBBE-4CFB-A835-D2A3A145FCC9}" srcOrd="0" destOrd="0" presId="urn:microsoft.com/office/officeart/2005/8/layout/vProcess5"/>
    <dgm:cxn modelId="{F9AB10D6-ED79-445B-BA99-FF60D5D3F412}" type="presOf" srcId="{9E68919E-040C-4B8C-8696-3B411AA7A359}" destId="{E0240AF0-2CA8-4DD2-974F-C486901ADF8B}" srcOrd="0" destOrd="0" presId="urn:microsoft.com/office/officeart/2005/8/layout/vProcess5"/>
    <dgm:cxn modelId="{71694DE3-42A5-41C0-80D8-1411325AC857}" type="presOf" srcId="{B628DF25-6153-4163-98F5-6FBBA9FDD849}" destId="{C997CF4B-45A0-4B8E-BD27-FBAB8C108F0A}" srcOrd="0" destOrd="0" presId="urn:microsoft.com/office/officeart/2005/8/layout/vProcess5"/>
    <dgm:cxn modelId="{B14249E5-E3D0-4109-AB72-21BACE056A1B}" srcId="{FDC64E35-422B-4481-8E51-9D8B8AB02819}" destId="{9E68919E-040C-4B8C-8696-3B411AA7A359}" srcOrd="1" destOrd="0" parTransId="{989B10B9-2B9D-4E28-B729-BEEE1C8D5DDF}" sibTransId="{B628DF25-6153-4163-98F5-6FBBA9FDD849}"/>
    <dgm:cxn modelId="{C5C435F8-C919-445D-BBA9-9DA2DCA44932}" srcId="{FDC64E35-422B-4481-8E51-9D8B8AB02819}" destId="{39FE4742-E467-48B5-81F6-8D8D863219A4}" srcOrd="2" destOrd="0" parTransId="{390BCBB8-AA15-41EF-8493-41282E8A505A}" sibTransId="{B592708F-2180-43A0-9781-FAA773651D79}"/>
    <dgm:cxn modelId="{1735F6F8-3EAD-458C-AD9B-A2A8EDDF64D5}" type="presOf" srcId="{EDCD008C-B68E-441B-88B0-7499B5CC2FF4}" destId="{0C73E674-6CB1-4304-81D7-4F89DB261C3C}" srcOrd="1" destOrd="0" presId="urn:microsoft.com/office/officeart/2005/8/layout/vProcess5"/>
    <dgm:cxn modelId="{D3F6C6FA-2165-4130-91FF-D4FD841B8DDF}" type="presParOf" srcId="{F2B24FC0-48AB-4675-953D-F77BF7E0FD23}" destId="{BBEC4E2A-868C-4AB2-AC32-30107FF19D24}" srcOrd="0" destOrd="0" presId="urn:microsoft.com/office/officeart/2005/8/layout/vProcess5"/>
    <dgm:cxn modelId="{B808049F-D752-47E6-95A3-4C51ACCE7B71}" type="presParOf" srcId="{F2B24FC0-48AB-4675-953D-F77BF7E0FD23}" destId="{19D400F4-0E1B-4818-BD71-50807FBEE936}" srcOrd="1" destOrd="0" presId="urn:microsoft.com/office/officeart/2005/8/layout/vProcess5"/>
    <dgm:cxn modelId="{C7DF9B2F-C304-4676-BB25-D11C9A124B63}" type="presParOf" srcId="{F2B24FC0-48AB-4675-953D-F77BF7E0FD23}" destId="{E0240AF0-2CA8-4DD2-974F-C486901ADF8B}" srcOrd="2" destOrd="0" presId="urn:microsoft.com/office/officeart/2005/8/layout/vProcess5"/>
    <dgm:cxn modelId="{F9CEE6F8-795D-48A6-A80C-814F74C25944}" type="presParOf" srcId="{F2B24FC0-48AB-4675-953D-F77BF7E0FD23}" destId="{97706FF2-CBBE-4CFB-A835-D2A3A145FCC9}" srcOrd="3" destOrd="0" presId="urn:microsoft.com/office/officeart/2005/8/layout/vProcess5"/>
    <dgm:cxn modelId="{8EB202DE-53AD-42CD-80D6-8FFC65E8516F}" type="presParOf" srcId="{F2B24FC0-48AB-4675-953D-F77BF7E0FD23}" destId="{9EE66E28-409B-4246-B686-DC3E9D516B5F}" srcOrd="4" destOrd="0" presId="urn:microsoft.com/office/officeart/2005/8/layout/vProcess5"/>
    <dgm:cxn modelId="{451541B5-9E02-42B4-8376-312B63B1C855}" type="presParOf" srcId="{F2B24FC0-48AB-4675-953D-F77BF7E0FD23}" destId="{E4EFE2A2-0B5E-43A7-92E5-5A5B37A5688B}" srcOrd="5" destOrd="0" presId="urn:microsoft.com/office/officeart/2005/8/layout/vProcess5"/>
    <dgm:cxn modelId="{AC6B4302-ED63-48B1-B7BA-27427DD8796B}" type="presParOf" srcId="{F2B24FC0-48AB-4675-953D-F77BF7E0FD23}" destId="{C997CF4B-45A0-4B8E-BD27-FBAB8C108F0A}" srcOrd="6" destOrd="0" presId="urn:microsoft.com/office/officeart/2005/8/layout/vProcess5"/>
    <dgm:cxn modelId="{605AEB16-C14F-4F40-A8F7-64D78A45535D}" type="presParOf" srcId="{F2B24FC0-48AB-4675-953D-F77BF7E0FD23}" destId="{F598A09E-6DBC-4476-B130-07303844D3C8}" srcOrd="7" destOrd="0" presId="urn:microsoft.com/office/officeart/2005/8/layout/vProcess5"/>
    <dgm:cxn modelId="{55760487-D366-4281-94CD-B1A98D8F8720}" type="presParOf" srcId="{F2B24FC0-48AB-4675-953D-F77BF7E0FD23}" destId="{0C73E674-6CB1-4304-81D7-4F89DB261C3C}" srcOrd="8" destOrd="0" presId="urn:microsoft.com/office/officeart/2005/8/layout/vProcess5"/>
    <dgm:cxn modelId="{D8986B31-37AC-4FD7-9E2D-7F31F12B83D8}" type="presParOf" srcId="{F2B24FC0-48AB-4675-953D-F77BF7E0FD23}" destId="{12C4A1C0-A8A1-4520-863C-B6D67855BBC2}" srcOrd="9" destOrd="0" presId="urn:microsoft.com/office/officeart/2005/8/layout/vProcess5"/>
    <dgm:cxn modelId="{E6215201-44DD-4EF8-B26E-C0C7B593E9A9}" type="presParOf" srcId="{F2B24FC0-48AB-4675-953D-F77BF7E0FD23}" destId="{24CA9945-C404-4AFD-966A-2257BF4FDB4B}" srcOrd="10" destOrd="0" presId="urn:microsoft.com/office/officeart/2005/8/layout/vProcess5"/>
    <dgm:cxn modelId="{09CE0518-4C20-43F0-A53A-0ED0D4B512FF}" type="presParOf" srcId="{F2B24FC0-48AB-4675-953D-F77BF7E0FD23}" destId="{00C87156-0F5E-4A19-9C63-BDBC33466F1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175ABC-9540-4797-A9C6-71A17C1547D4}">
      <dsp:nvSpPr>
        <dsp:cNvPr id="0" name=""/>
        <dsp:cNvSpPr/>
      </dsp:nvSpPr>
      <dsp:spPr>
        <a:xfrm>
          <a:off x="0" y="566"/>
          <a:ext cx="5913437" cy="132455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792ACF-0744-45A6-8A14-CB6EA192C94B}">
      <dsp:nvSpPr>
        <dsp:cNvPr id="0" name=""/>
        <dsp:cNvSpPr/>
      </dsp:nvSpPr>
      <dsp:spPr>
        <a:xfrm>
          <a:off x="400679" y="298591"/>
          <a:ext cx="728507" cy="7285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AB754B8-33E6-4B42-90BF-7D1A91E6CCDD}">
      <dsp:nvSpPr>
        <dsp:cNvPr id="0" name=""/>
        <dsp:cNvSpPr/>
      </dsp:nvSpPr>
      <dsp:spPr>
        <a:xfrm>
          <a:off x="1529865" y="566"/>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844550">
            <a:lnSpc>
              <a:spcPct val="90000"/>
            </a:lnSpc>
            <a:spcBef>
              <a:spcPct val="0"/>
            </a:spcBef>
            <a:spcAft>
              <a:spcPct val="35000"/>
            </a:spcAft>
            <a:buNone/>
          </a:pPr>
          <a:r>
            <a:rPr lang="en-US" sz="1900" kern="1200"/>
            <a:t>Any returning students/instructors will have to self enroll into the 2026/2027 Annual Required learning – names of the modules are listed in previous document</a:t>
          </a:r>
        </a:p>
      </dsp:txBody>
      <dsp:txXfrm>
        <a:off x="1529865" y="566"/>
        <a:ext cx="4383571" cy="1324558"/>
      </dsp:txXfrm>
    </dsp:sp>
    <dsp:sp modelId="{25E33757-2B19-42B2-A90A-C094956E45BE}">
      <dsp:nvSpPr>
        <dsp:cNvPr id="0" name=""/>
        <dsp:cNvSpPr/>
      </dsp:nvSpPr>
      <dsp:spPr>
        <a:xfrm>
          <a:off x="0" y="1656264"/>
          <a:ext cx="5913437" cy="132455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756C28-DD4D-4102-BA0B-5232851A6352}">
      <dsp:nvSpPr>
        <dsp:cNvPr id="0" name=""/>
        <dsp:cNvSpPr/>
      </dsp:nvSpPr>
      <dsp:spPr>
        <a:xfrm>
          <a:off x="400679" y="1954290"/>
          <a:ext cx="728507" cy="7285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8F9D311-9FB1-4737-9944-9985A50622F1}">
      <dsp:nvSpPr>
        <dsp:cNvPr id="0" name=""/>
        <dsp:cNvSpPr/>
      </dsp:nvSpPr>
      <dsp:spPr>
        <a:xfrm>
          <a:off x="1529865" y="1656264"/>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844550">
            <a:lnSpc>
              <a:spcPct val="90000"/>
            </a:lnSpc>
            <a:spcBef>
              <a:spcPct val="0"/>
            </a:spcBef>
            <a:spcAft>
              <a:spcPct val="35000"/>
            </a:spcAft>
            <a:buNone/>
          </a:pPr>
          <a:r>
            <a:rPr lang="en-US" sz="1900" kern="1200"/>
            <a:t>NEW instructors and NEW students will be auto enrolled into the modules.</a:t>
          </a:r>
        </a:p>
      </dsp:txBody>
      <dsp:txXfrm>
        <a:off x="1529865" y="1656264"/>
        <a:ext cx="4383571" cy="1324558"/>
      </dsp:txXfrm>
    </dsp:sp>
    <dsp:sp modelId="{D1997AA0-123A-4EAE-A01B-F57EAB87666F}">
      <dsp:nvSpPr>
        <dsp:cNvPr id="0" name=""/>
        <dsp:cNvSpPr/>
      </dsp:nvSpPr>
      <dsp:spPr>
        <a:xfrm>
          <a:off x="0" y="3311963"/>
          <a:ext cx="5913437" cy="132455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5A6F19-3267-4A74-8556-A5E10FD0F3EF}">
      <dsp:nvSpPr>
        <dsp:cNvPr id="0" name=""/>
        <dsp:cNvSpPr/>
      </dsp:nvSpPr>
      <dsp:spPr>
        <a:xfrm>
          <a:off x="400679" y="3609988"/>
          <a:ext cx="728507" cy="7285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EBA821-ADB0-496B-A359-3BF0F2BECA04}">
      <dsp:nvSpPr>
        <dsp:cNvPr id="0" name=""/>
        <dsp:cNvSpPr/>
      </dsp:nvSpPr>
      <dsp:spPr>
        <a:xfrm>
          <a:off x="1529865" y="3311963"/>
          <a:ext cx="4383571" cy="132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82" tIns="140182" rIns="140182" bIns="140182" numCol="1" spcCol="1270" anchor="ctr" anchorCtr="0">
          <a:noAutofit/>
        </a:bodyPr>
        <a:lstStyle/>
        <a:p>
          <a:pPr marL="0" lvl="0" indent="0" algn="l" defTabSz="844550">
            <a:lnSpc>
              <a:spcPct val="90000"/>
            </a:lnSpc>
            <a:spcBef>
              <a:spcPct val="0"/>
            </a:spcBef>
            <a:spcAft>
              <a:spcPct val="35000"/>
            </a:spcAft>
            <a:buNone/>
          </a:pPr>
          <a:r>
            <a:rPr lang="en-US" sz="1900" kern="1200"/>
            <a:t>Please check all student’s transcripts for completion – screenshot, etc</a:t>
          </a:r>
        </a:p>
      </dsp:txBody>
      <dsp:txXfrm>
        <a:off x="1529865" y="3311963"/>
        <a:ext cx="4383571" cy="13245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400F4-0E1B-4818-BD71-50807FBEE936}">
      <dsp:nvSpPr>
        <dsp:cNvPr id="0" name=""/>
        <dsp:cNvSpPr/>
      </dsp:nvSpPr>
      <dsp:spPr>
        <a:xfrm>
          <a:off x="0" y="0"/>
          <a:ext cx="8204750" cy="70213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Faculty can run reports to verify all student charting has been reviewed and co-signed. </a:t>
          </a:r>
        </a:p>
      </dsp:txBody>
      <dsp:txXfrm>
        <a:off x="20565" y="20565"/>
        <a:ext cx="7387763" cy="661003"/>
      </dsp:txXfrm>
    </dsp:sp>
    <dsp:sp modelId="{E0240AF0-2CA8-4DD2-974F-C486901ADF8B}">
      <dsp:nvSpPr>
        <dsp:cNvPr id="0" name=""/>
        <dsp:cNvSpPr/>
      </dsp:nvSpPr>
      <dsp:spPr>
        <a:xfrm>
          <a:off x="687147" y="829793"/>
          <a:ext cx="8204750" cy="70213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Select the appropriate reports and click run:</a:t>
          </a:r>
        </a:p>
      </dsp:txBody>
      <dsp:txXfrm>
        <a:off x="707712" y="850358"/>
        <a:ext cx="7020085" cy="661003"/>
      </dsp:txXfrm>
    </dsp:sp>
    <dsp:sp modelId="{97706FF2-CBBE-4CFB-A835-D2A3A145FCC9}">
      <dsp:nvSpPr>
        <dsp:cNvPr id="0" name=""/>
        <dsp:cNvSpPr/>
      </dsp:nvSpPr>
      <dsp:spPr>
        <a:xfrm>
          <a:off x="1364039" y="1659587"/>
          <a:ext cx="8204750" cy="70213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BLN IP LPN/SNT/GN Missing </a:t>
          </a:r>
          <a:r>
            <a:rPr lang="en-US" sz="1800" b="1" kern="1200"/>
            <a:t>“My”</a:t>
          </a:r>
          <a:r>
            <a:rPr lang="en-US" sz="1800" kern="1200"/>
            <a:t> Cosign for Flowsheets and BLN BPC LPN/SNT/GN </a:t>
          </a:r>
        </a:p>
      </dsp:txBody>
      <dsp:txXfrm>
        <a:off x="1384604" y="1680152"/>
        <a:ext cx="7030341" cy="661003"/>
      </dsp:txXfrm>
    </dsp:sp>
    <dsp:sp modelId="{9EE66E28-409B-4246-B686-DC3E9D516B5F}">
      <dsp:nvSpPr>
        <dsp:cNvPr id="0" name=""/>
        <dsp:cNvSpPr/>
      </dsp:nvSpPr>
      <dsp:spPr>
        <a:xfrm>
          <a:off x="2051187" y="2489381"/>
          <a:ext cx="8204750" cy="70213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Missing My Cosign for Flowsheets will look for any of your patients in the department you are currently logged into needing flowsheets cosigned. </a:t>
          </a:r>
        </a:p>
      </dsp:txBody>
      <dsp:txXfrm>
        <a:off x="2071752" y="2509946"/>
        <a:ext cx="7020085" cy="661003"/>
      </dsp:txXfrm>
    </dsp:sp>
    <dsp:sp modelId="{E4EFE2A2-0B5E-43A7-92E5-5A5B37A5688B}">
      <dsp:nvSpPr>
        <dsp:cNvPr id="0" name=""/>
        <dsp:cNvSpPr/>
      </dsp:nvSpPr>
      <dsp:spPr>
        <a:xfrm>
          <a:off x="7748363" y="537770"/>
          <a:ext cx="456386" cy="456386"/>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851050" y="537770"/>
        <a:ext cx="251012" cy="343430"/>
      </dsp:txXfrm>
    </dsp:sp>
    <dsp:sp modelId="{C997CF4B-45A0-4B8E-BD27-FBAB8C108F0A}">
      <dsp:nvSpPr>
        <dsp:cNvPr id="0" name=""/>
        <dsp:cNvSpPr/>
      </dsp:nvSpPr>
      <dsp:spPr>
        <a:xfrm>
          <a:off x="8435511" y="1367564"/>
          <a:ext cx="456386" cy="456386"/>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38198" y="1367564"/>
        <a:ext cx="251012" cy="343430"/>
      </dsp:txXfrm>
    </dsp:sp>
    <dsp:sp modelId="{F598A09E-6DBC-4476-B130-07303844D3C8}">
      <dsp:nvSpPr>
        <dsp:cNvPr id="0" name=""/>
        <dsp:cNvSpPr/>
      </dsp:nvSpPr>
      <dsp:spPr>
        <a:xfrm>
          <a:off x="9112403" y="2197358"/>
          <a:ext cx="456386" cy="456386"/>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9215090" y="2197358"/>
        <a:ext cx="251012" cy="3434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D81DDF-98D4-498E-A94D-DDD7A807AD43}"/>
              </a:ext>
            </a:extLst>
          </p:cNvPr>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a:extLst>
              <a:ext uri="{FF2B5EF4-FFF2-40B4-BE49-F238E27FC236}">
                <a16:creationId xmlns:a16="http://schemas.microsoft.com/office/drawing/2014/main" id="{6391BFCE-55A1-4C09-B4B5-9359AD6F4DF3}"/>
              </a:ext>
            </a:extLst>
          </p:cNvPr>
          <p:cNvSpPr>
            <a:spLocks noGrp="1"/>
          </p:cNvSpPr>
          <p:nvPr>
            <p:ph type="dt" sz="quarter" idx="1"/>
          </p:nvPr>
        </p:nvSpPr>
        <p:spPr>
          <a:xfrm>
            <a:off x="3979930" y="0"/>
            <a:ext cx="3044719" cy="467231"/>
          </a:xfrm>
          <a:prstGeom prst="rect">
            <a:avLst/>
          </a:prstGeom>
        </p:spPr>
        <p:txBody>
          <a:bodyPr vert="horz" lIns="93360" tIns="46680" rIns="93360" bIns="46680" rtlCol="0"/>
          <a:lstStyle>
            <a:lvl1pPr algn="r">
              <a:defRPr sz="1200"/>
            </a:lvl1pPr>
          </a:lstStyle>
          <a:p>
            <a:fld id="{E7E4FA28-26D5-4BDF-9A75-C27596ADE055}" type="datetimeFigureOut">
              <a:rPr lang="en-US" smtClean="0"/>
              <a:t>08/14/2026</a:t>
            </a:fld>
            <a:endParaRPr lang="en-US"/>
          </a:p>
        </p:txBody>
      </p:sp>
      <p:sp>
        <p:nvSpPr>
          <p:cNvPr id="4" name="Footer Placeholder 3">
            <a:extLst>
              <a:ext uri="{FF2B5EF4-FFF2-40B4-BE49-F238E27FC236}">
                <a16:creationId xmlns:a16="http://schemas.microsoft.com/office/drawing/2014/main" id="{4BEEB1F3-97EE-4F0D-B402-E34820EC6842}"/>
              </a:ext>
            </a:extLst>
          </p:cNvPr>
          <p:cNvSpPr>
            <a:spLocks noGrp="1"/>
          </p:cNvSpPr>
          <p:nvPr>
            <p:ph type="ftr" sz="quarter" idx="2"/>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054877F-A04A-4D6A-A0A8-95CC6E2D2A37}"/>
              </a:ext>
            </a:extLst>
          </p:cNvPr>
          <p:cNvSpPr>
            <a:spLocks noGrp="1"/>
          </p:cNvSpPr>
          <p:nvPr>
            <p:ph type="sldNum" sz="quarter" idx="3"/>
          </p:nvPr>
        </p:nvSpPr>
        <p:spPr>
          <a:xfrm>
            <a:off x="3979930" y="8845046"/>
            <a:ext cx="3044719" cy="467230"/>
          </a:xfrm>
          <a:prstGeom prst="rect">
            <a:avLst/>
          </a:prstGeom>
        </p:spPr>
        <p:txBody>
          <a:bodyPr vert="horz" lIns="93360" tIns="46680" rIns="93360" bIns="46680" rtlCol="0" anchor="b"/>
          <a:lstStyle>
            <a:lvl1pPr algn="r">
              <a:defRPr sz="1200"/>
            </a:lvl1pPr>
          </a:lstStyle>
          <a:p>
            <a:fld id="{00507CFE-5866-4B40-8953-42375E9B5DB3}" type="slidenum">
              <a:rPr lang="en-US" smtClean="0"/>
              <a:t>‹#›</a:t>
            </a:fld>
            <a:endParaRPr lang="en-US"/>
          </a:p>
        </p:txBody>
      </p:sp>
    </p:spTree>
    <p:extLst>
      <p:ext uri="{BB962C8B-B14F-4D97-AF65-F5344CB8AC3E}">
        <p14:creationId xmlns:p14="http://schemas.microsoft.com/office/powerpoint/2010/main" val="1955250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F7FE1D6F-8584-4A53-833D-DCA47225B220}" type="datetimeFigureOut">
              <a:rPr lang="en-US" smtClean="0"/>
              <a:t>08/14/2026</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BCF3874D-A20A-4B3E-9C12-F524953D5B76}" type="slidenum">
              <a:rPr lang="en-US" smtClean="0"/>
              <a:t>‹#›</a:t>
            </a:fld>
            <a:endParaRPr lang="en-US"/>
          </a:p>
        </p:txBody>
      </p:sp>
    </p:spTree>
    <p:extLst>
      <p:ext uri="{BB962C8B-B14F-4D97-AF65-F5344CB8AC3E}">
        <p14:creationId xmlns:p14="http://schemas.microsoft.com/office/powerpoint/2010/main" val="228530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66801">
              <a:defRPr/>
            </a:pPr>
            <a:fld id="{BCF3874D-A20A-4B3E-9C12-F524953D5B76}" type="slidenum">
              <a:rPr lang="en-US">
                <a:solidFill>
                  <a:prstClr val="black"/>
                </a:solidFill>
                <a:latin typeface="Calibri" panose="020F0502020204030204"/>
              </a:rPr>
              <a:pPr defTabSz="466801">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426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Reminder for faculty to review and cosign student charting. </a:t>
            </a:r>
            <a:endParaRPr lang="en-US"/>
          </a:p>
          <a:p>
            <a:pPr marL="0" marR="0" lvl="0" indent="0" algn="l" defTabSz="914400">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By picking the one with “</a:t>
            </a:r>
            <a:r>
              <a:rPr lang="en-US" sz="1200" b="1" kern="1200">
                <a:solidFill>
                  <a:schemeClr val="tx1"/>
                </a:solidFill>
                <a:effectLst/>
                <a:latin typeface="+mn-lt"/>
                <a:ea typeface="+mn-ea"/>
                <a:cs typeface="+mn-cs"/>
              </a:rPr>
              <a:t>my”</a:t>
            </a:r>
            <a:r>
              <a:rPr lang="en-US" sz="1200" kern="1200">
                <a:solidFill>
                  <a:schemeClr val="tx1"/>
                </a:solidFill>
                <a:effectLst/>
                <a:latin typeface="+mn-lt"/>
                <a:ea typeface="+mn-ea"/>
                <a:cs typeface="+mn-cs"/>
              </a:rPr>
              <a:t> in it they will get the ones assigned to them. If they pick the other one they will get all the patients for the floor in the last 30 days.</a:t>
            </a:r>
            <a:endParaRPr lang="en-US">
              <a:ea typeface="+mn-ea"/>
              <a:cs typeface="+mn-cs"/>
            </a:endParaRPr>
          </a:p>
          <a:p>
            <a:endParaRPr lang="en-US"/>
          </a:p>
        </p:txBody>
      </p:sp>
      <p:sp>
        <p:nvSpPr>
          <p:cNvPr id="4" name="Slide Number Placeholder 3"/>
          <p:cNvSpPr>
            <a:spLocks noGrp="1"/>
          </p:cNvSpPr>
          <p:nvPr>
            <p:ph type="sldNum" sz="quarter" idx="10"/>
          </p:nvPr>
        </p:nvSpPr>
        <p:spPr/>
        <p:txBody>
          <a:bodyPr/>
          <a:lstStyle/>
          <a:p>
            <a:fld id="{BCF3874D-A20A-4B3E-9C12-F524953D5B76}" type="slidenum">
              <a:rPr lang="en-US" smtClean="0"/>
              <a:t>32</a:t>
            </a:fld>
            <a:endParaRPr lang="en-US"/>
          </a:p>
        </p:txBody>
      </p:sp>
    </p:spTree>
    <p:extLst>
      <p:ext uri="{BB962C8B-B14F-4D97-AF65-F5344CB8AC3E}">
        <p14:creationId xmlns:p14="http://schemas.microsoft.com/office/powerpoint/2010/main" val="1033218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deadline for declination request for influenza is due by November 1st annually. Unvaccinated will not need to mask, instead masking will be based on this guideline: In the case of increased local, regional, or state spread of respiratory illnesses, masking and/or other source control measures needed to prevent the spread of illness may be required regardless of one's vaccination status and at the discretion of Infection Prevention.</a:t>
            </a:r>
          </a:p>
          <a:p>
            <a:endParaRPr lang="en-US">
              <a:ea typeface="Calibri"/>
              <a:cs typeface="Calibri"/>
            </a:endParaRPr>
          </a:p>
          <a:p>
            <a:endParaRPr lang="en-US"/>
          </a:p>
          <a:p>
            <a:endParaRPr lang="en-US">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4864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Bladder Scanning and Urinary management: changes on straight </a:t>
            </a:r>
            <a:r>
              <a:rPr lang="en-US" dirty="0" err="1">
                <a:ea typeface="Calibri"/>
                <a:cs typeface="Calibri"/>
              </a:rPr>
              <a:t>cath</a:t>
            </a:r>
            <a:r>
              <a:rPr lang="en-US" dirty="0">
                <a:ea typeface="Calibri"/>
                <a:cs typeface="Calibri"/>
              </a:rPr>
              <a:t> protocol.   </a:t>
            </a:r>
            <a:endParaRPr lang="en-US" dirty="0">
              <a:highlight>
                <a:srgbClr val="F5F5F5"/>
              </a:highlight>
              <a:ea typeface="Calibri"/>
              <a:cs typeface="Calibri"/>
            </a:endParaRPr>
          </a:p>
          <a:p>
            <a:endParaRPr lang="en-US">
              <a:ea typeface="Calibri"/>
              <a:cs typeface="Calibri"/>
            </a:endParaRPr>
          </a:p>
          <a:p>
            <a:r>
              <a:rPr lang="en-US">
                <a:ea typeface="Calibri"/>
                <a:cs typeface="Calibri"/>
              </a:rPr>
              <a:t>Hypoglycemic Policy: </a:t>
            </a:r>
            <a:r>
              <a:rPr lang="en-US"/>
              <a:t>Previously blood sugars </a:t>
            </a:r>
            <a:r>
              <a:rPr lang="en-US" u="sng"/>
              <a:t>&lt;50 mg/dl</a:t>
            </a:r>
            <a:r>
              <a:rPr lang="en-US"/>
              <a:t> were treated with 30 grams carbohydrate  </a:t>
            </a:r>
            <a:endParaRPr lang="en-US">
              <a:ea typeface="Calibri"/>
              <a:cs typeface="Calibri"/>
            </a:endParaRPr>
          </a:p>
          <a:p>
            <a:pPr marL="171450" indent="-171450">
              <a:buFont typeface="Arial"/>
              <a:buChar char="•"/>
            </a:pPr>
            <a:r>
              <a:rPr lang="en-US"/>
              <a:t>Per </a:t>
            </a:r>
            <a:r>
              <a:rPr lang="en-US" i="1"/>
              <a:t>Diabetes Care 2026</a:t>
            </a:r>
            <a:r>
              <a:rPr lang="en-US"/>
              <a:t>, “Level 2 hypoglycemia (defined as a blood glucose concentration &lt;54 mg/dl is the threshold at which neuroglycopenic symptoms begin to occur and requires immediate action to resolve the hypoglycemic event.”</a:t>
            </a:r>
          </a:p>
          <a:p>
            <a:r>
              <a:rPr lang="en-US">
                <a:ea typeface="Calibri"/>
                <a:cs typeface="Calibri"/>
              </a:rPr>
              <a:t>Blood Cultures: changes to prep and cleaning and updates on blood volume (for those who are a difficult stick or not enough blood). Laminated sheets on the units outlining collection steps</a:t>
            </a:r>
          </a:p>
          <a:p>
            <a:endParaRPr lang="en-US">
              <a:ea typeface="Calibri"/>
              <a:cs typeface="Calibri"/>
            </a:endParaRPr>
          </a:p>
          <a:p>
            <a:r>
              <a:rPr lang="en-US">
                <a:ea typeface="Calibri"/>
                <a:cs typeface="Calibri"/>
              </a:rPr>
              <a:t>Protective Precautions is now used rather than neutropenic precautions. </a:t>
            </a:r>
            <a:r>
              <a:rPr lang="en-US"/>
              <a:t>Protective Precautions are ordered at the discretion of the attending provider, or requested by a patient, for patients who are immunocompromised and/or at patient’s personal preference for their HCWs to mask while providing them care. </a:t>
            </a:r>
            <a:endParaRPr lang="en-US">
              <a:ea typeface="Calibri"/>
              <a:cs typeface="Calibri"/>
            </a:endParaRPr>
          </a:p>
          <a:p>
            <a:endParaRPr lang="en-US">
              <a:ea typeface="Calibri"/>
              <a:cs typeface="Calibri"/>
            </a:endParaRPr>
          </a:p>
          <a:p>
            <a:r>
              <a:rPr lang="en-US">
                <a:ea typeface="Calibri"/>
                <a:cs typeface="Calibri"/>
              </a:rPr>
              <a:t>Transporting Patients: Revisions on which patients must be transported with an RN</a:t>
            </a:r>
          </a:p>
        </p:txBody>
      </p:sp>
      <p:sp>
        <p:nvSpPr>
          <p:cNvPr id="4" name="Slide Number Placeholder 3"/>
          <p:cNvSpPr>
            <a:spLocks noGrp="1"/>
          </p:cNvSpPr>
          <p:nvPr>
            <p:ph type="sldNum" sz="quarter" idx="10"/>
          </p:nvPr>
        </p:nvSpPr>
        <p:spPr/>
        <p:txBody>
          <a:bodyPr/>
          <a:lstStyle/>
          <a:p>
            <a:fld id="{BCF3874D-A20A-4B3E-9C12-F524953D5B76}" type="slidenum">
              <a:rPr lang="en-US" smtClean="0"/>
              <a:t>34</a:t>
            </a:fld>
            <a:endParaRPr lang="en-US"/>
          </a:p>
        </p:txBody>
      </p:sp>
    </p:spTree>
    <p:extLst>
      <p:ext uri="{BB962C8B-B14F-4D97-AF65-F5344CB8AC3E}">
        <p14:creationId xmlns:p14="http://schemas.microsoft.com/office/powerpoint/2010/main" val="3554152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AC9D9-DE65-AE1E-92C2-BC958EE4A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2D496F-C930-7B2D-B6C2-4A7CF4E095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2367E-FABA-A6C3-FF0D-A2D4CFDECBA4}"/>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623854A7-BD03-3FB8-3E85-CE739796CA6B}"/>
              </a:ext>
            </a:extLst>
          </p:cNvPr>
          <p:cNvSpPr>
            <a:spLocks noGrp="1"/>
          </p:cNvSpPr>
          <p:nvPr>
            <p:ph type="sldNum" sz="quarter" idx="10"/>
          </p:nvPr>
        </p:nvSpPr>
        <p:spPr/>
        <p:txBody>
          <a:bodyPr/>
          <a:lstStyle/>
          <a:p>
            <a:fld id="{BCF3874D-A20A-4B3E-9C12-F524953D5B76}" type="slidenum">
              <a:rPr lang="en-US" smtClean="0"/>
              <a:t>35</a:t>
            </a:fld>
            <a:endParaRPr lang="en-US"/>
          </a:p>
        </p:txBody>
      </p:sp>
    </p:spTree>
    <p:extLst>
      <p:ext uri="{BB962C8B-B14F-4D97-AF65-F5344CB8AC3E}">
        <p14:creationId xmlns:p14="http://schemas.microsoft.com/office/powerpoint/2010/main" val="1202209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030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led- chance to observe unit flow and learn what inpatient mental health treatment involves. If possible, you may also observe group sessions and the intake process.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CF3874D-A20A-4B3E-9C12-F524953D5B76}" type="slidenum">
              <a:rPr lang="en-US" smtClean="0"/>
              <a:t>38</a:t>
            </a:fld>
            <a:endParaRPr lang="en-US"/>
          </a:p>
        </p:txBody>
      </p:sp>
    </p:spTree>
    <p:extLst>
      <p:ext uri="{BB962C8B-B14F-4D97-AF65-F5344CB8AC3E}">
        <p14:creationId xmlns:p14="http://schemas.microsoft.com/office/powerpoint/2010/main" val="952651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41EC1-43CD-D337-6981-BA05815A74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63DB82-3642-8DF4-C74F-D981EEF06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1711A-EE18-C07E-EBD7-568870AAB9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06D8C1-E328-6990-9294-FA24A642B84D}"/>
              </a:ext>
            </a:extLst>
          </p:cNvPr>
          <p:cNvSpPr>
            <a:spLocks noGrp="1"/>
          </p:cNvSpPr>
          <p:nvPr>
            <p:ph type="sldNum" sz="quarter" idx="10"/>
          </p:nvPr>
        </p:nvSpPr>
        <p:spPr/>
        <p:txBody>
          <a:bodyPr/>
          <a:lstStyle/>
          <a:p>
            <a:fld id="{BCF3874D-A20A-4B3E-9C12-F524953D5B76}" type="slidenum">
              <a:rPr lang="en-US" smtClean="0"/>
              <a:t>39</a:t>
            </a:fld>
            <a:endParaRPr lang="en-US"/>
          </a:p>
        </p:txBody>
      </p:sp>
    </p:spTree>
    <p:extLst>
      <p:ext uri="{BB962C8B-B14F-4D97-AF65-F5344CB8AC3E}">
        <p14:creationId xmlns:p14="http://schemas.microsoft.com/office/powerpoint/2010/main" val="3470335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312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Reach out to Jenn if you need the Rehab contract contact</a:t>
            </a:r>
          </a:p>
        </p:txBody>
      </p:sp>
      <p:sp>
        <p:nvSpPr>
          <p:cNvPr id="4" name="Slide Number Placeholder 3"/>
          <p:cNvSpPr>
            <a:spLocks noGrp="1"/>
          </p:cNvSpPr>
          <p:nvPr>
            <p:ph type="sldNum" sz="quarter" idx="5"/>
          </p:nvPr>
        </p:nvSpPr>
        <p:spPr/>
        <p:txBody>
          <a:bodyPr/>
          <a:lstStyle/>
          <a:p>
            <a:fld id="{BCF3874D-A20A-4B3E-9C12-F524953D5B76}" type="slidenum">
              <a:rPr lang="en-US" smtClean="0"/>
              <a:t>44</a:t>
            </a:fld>
            <a:endParaRPr lang="en-US"/>
          </a:p>
        </p:txBody>
      </p:sp>
    </p:spTree>
    <p:extLst>
      <p:ext uri="{BB962C8B-B14F-4D97-AF65-F5344CB8AC3E}">
        <p14:creationId xmlns:p14="http://schemas.microsoft.com/office/powerpoint/2010/main" val="3979597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changes</a:t>
            </a:r>
          </a:p>
        </p:txBody>
      </p:sp>
      <p:sp>
        <p:nvSpPr>
          <p:cNvPr id="4" name="Slide Number Placeholder 3"/>
          <p:cNvSpPr>
            <a:spLocks noGrp="1"/>
          </p:cNvSpPr>
          <p:nvPr>
            <p:ph type="sldNum" sz="quarter" idx="5"/>
          </p:nvPr>
        </p:nvSpPr>
        <p:spPr/>
        <p:txBody>
          <a:bodyPr/>
          <a:lstStyle/>
          <a:p>
            <a:fld id="{BCF3874D-A20A-4B3E-9C12-F524953D5B76}" type="slidenum">
              <a:rPr lang="en-US" smtClean="0"/>
              <a:t>45</a:t>
            </a:fld>
            <a:endParaRPr lang="en-US"/>
          </a:p>
        </p:txBody>
      </p:sp>
    </p:spTree>
    <p:extLst>
      <p:ext uri="{BB962C8B-B14F-4D97-AF65-F5344CB8AC3E}">
        <p14:creationId xmlns:p14="http://schemas.microsoft.com/office/powerpoint/2010/main" val="356959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66801">
              <a:defRPr/>
            </a:pPr>
            <a:fld id="{BCF3874D-A20A-4B3E-9C12-F524953D5B76}" type="slidenum">
              <a:rPr lang="en-US">
                <a:solidFill>
                  <a:prstClr val="black"/>
                </a:solidFill>
                <a:latin typeface="Calibri" panose="020F0502020204030204"/>
              </a:rPr>
              <a:pPr defTabSz="466801">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1500809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BCF3874D-A20A-4B3E-9C12-F524953D5B76}" type="slidenum">
              <a:rPr lang="en-US" smtClean="0"/>
              <a:t>47</a:t>
            </a:fld>
            <a:endParaRPr lang="en-US"/>
          </a:p>
        </p:txBody>
      </p:sp>
    </p:spTree>
    <p:extLst>
      <p:ext uri="{BB962C8B-B14F-4D97-AF65-F5344CB8AC3E}">
        <p14:creationId xmlns:p14="http://schemas.microsoft.com/office/powerpoint/2010/main" val="3702658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9CBF8-965B-FFF9-006B-F7304CA63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CC6BB-C152-46C5-401F-CC41345CB1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8F397-8DA0-655B-61DD-0F6E0F11437B}"/>
              </a:ext>
            </a:extLst>
          </p:cNvPr>
          <p:cNvSpPr>
            <a:spLocks noGrp="1"/>
          </p:cNvSpPr>
          <p:nvPr>
            <p:ph type="body" idx="1"/>
          </p:nvPr>
        </p:nvSpPr>
        <p:spPr/>
        <p:txBody>
          <a:bodyPr/>
          <a:lstStyle/>
          <a:p>
            <a:r>
              <a:rPr lang="en-US"/>
              <a:t>Foley Free ICU meant to remove foleys used for HOUDINI criteria of strict I&amp;O</a:t>
            </a:r>
          </a:p>
          <a:p>
            <a:r>
              <a:rPr lang="en-US">
                <a:ea typeface="Calibri"/>
                <a:cs typeface="Calibri"/>
              </a:rPr>
              <a:t>No clinical groups on ICU, but for precepted students, good for awareness</a:t>
            </a:r>
          </a:p>
          <a:p>
            <a:endParaRPr lang="en-US">
              <a:ea typeface="Calibri"/>
              <a:cs typeface="Calibri"/>
            </a:endParaRPr>
          </a:p>
          <a:p>
            <a:r>
              <a:rPr lang="en-US">
                <a:ea typeface="Calibri"/>
                <a:cs typeface="Calibri"/>
              </a:rPr>
              <a:t>Wireless chair and toilet alarms-check with unit leaders or charge RN for information about how to use. Disposal requires lithium batteries to be taken off of toilets or chair pads</a:t>
            </a:r>
          </a:p>
        </p:txBody>
      </p:sp>
      <p:sp>
        <p:nvSpPr>
          <p:cNvPr id="4" name="Slide Number Placeholder 3">
            <a:extLst>
              <a:ext uri="{FF2B5EF4-FFF2-40B4-BE49-F238E27FC236}">
                <a16:creationId xmlns:a16="http://schemas.microsoft.com/office/drawing/2014/main" id="{B3003DC4-B93A-592C-5474-A21EB3675BDC}"/>
              </a:ext>
            </a:extLst>
          </p:cNvPr>
          <p:cNvSpPr>
            <a:spLocks noGrp="1"/>
          </p:cNvSpPr>
          <p:nvPr>
            <p:ph type="sldNum" sz="quarter" idx="5"/>
          </p:nvPr>
        </p:nvSpPr>
        <p:spPr/>
        <p:txBody>
          <a:bodyPr/>
          <a:lstStyle/>
          <a:p>
            <a:fld id="{BCF3874D-A20A-4B3E-9C12-F524953D5B76}" type="slidenum">
              <a:rPr lang="en-US" smtClean="0"/>
              <a:t>48</a:t>
            </a:fld>
            <a:endParaRPr lang="en-US"/>
          </a:p>
        </p:txBody>
      </p:sp>
    </p:spTree>
    <p:extLst>
      <p:ext uri="{BB962C8B-B14F-4D97-AF65-F5344CB8AC3E}">
        <p14:creationId xmlns:p14="http://schemas.microsoft.com/office/powerpoint/2010/main" val="2284597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7C554-303D-1CAF-37FE-0CBB3A6EE0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DE89CE-D5C2-D0D9-D5BD-B040644014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7113C1-C741-DFA3-99B1-E4CA56AC7FB2}"/>
              </a:ext>
            </a:extLst>
          </p:cNvPr>
          <p:cNvSpPr>
            <a:spLocks noGrp="1"/>
          </p:cNvSpPr>
          <p:nvPr>
            <p:ph type="body" idx="1"/>
          </p:nvPr>
        </p:nvSpPr>
        <p:spPr/>
        <p:txBody>
          <a:bodyPr/>
          <a:lstStyle/>
          <a:p>
            <a:r>
              <a:rPr lang="en-US"/>
              <a:t>Training to begin mid-September and run through week of Thanksgiving. Go live date of 12/2. </a:t>
            </a:r>
          </a:p>
          <a:p>
            <a:r>
              <a:rPr lang="en-US">
                <a:ea typeface="Calibri"/>
                <a:cs typeface="Calibri"/>
              </a:rPr>
              <a:t>If interested in training, email jenn.leonard@hshs.org</a:t>
            </a:r>
          </a:p>
        </p:txBody>
      </p:sp>
      <p:sp>
        <p:nvSpPr>
          <p:cNvPr id="4" name="Slide Number Placeholder 3">
            <a:extLst>
              <a:ext uri="{FF2B5EF4-FFF2-40B4-BE49-F238E27FC236}">
                <a16:creationId xmlns:a16="http://schemas.microsoft.com/office/drawing/2014/main" id="{B6B970BE-54E2-1C36-4215-55A9C3D59897}"/>
              </a:ext>
            </a:extLst>
          </p:cNvPr>
          <p:cNvSpPr>
            <a:spLocks noGrp="1"/>
          </p:cNvSpPr>
          <p:nvPr>
            <p:ph type="sldNum" sz="quarter" idx="5"/>
          </p:nvPr>
        </p:nvSpPr>
        <p:spPr/>
        <p:txBody>
          <a:bodyPr/>
          <a:lstStyle/>
          <a:p>
            <a:fld id="{BCF3874D-A20A-4B3E-9C12-F524953D5B76}" type="slidenum">
              <a:rPr lang="en-US" smtClean="0"/>
              <a:t>49</a:t>
            </a:fld>
            <a:endParaRPr lang="en-US"/>
          </a:p>
        </p:txBody>
      </p:sp>
    </p:spTree>
    <p:extLst>
      <p:ext uri="{BB962C8B-B14F-4D97-AF65-F5344CB8AC3E}">
        <p14:creationId xmlns:p14="http://schemas.microsoft.com/office/powerpoint/2010/main" val="27022029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Training consists of online learning module, classroom portion (3.5 hours), practice packet completion (optional), and test. </a:t>
            </a:r>
          </a:p>
          <a:p>
            <a:r>
              <a:rPr lang="en-US"/>
              <a:t>Empowers RNs to know what’s going on with their patients (cardiac wise) when they get a call from Telemetry Technician.</a:t>
            </a:r>
          </a:p>
          <a:p>
            <a:r>
              <a:rPr lang="en-US"/>
              <a:t>Remote monitoring continues as previously, but eliminates RN not knowing what a rhythm change means.</a:t>
            </a:r>
          </a:p>
        </p:txBody>
      </p:sp>
      <p:sp>
        <p:nvSpPr>
          <p:cNvPr id="4" name="Slide Number Placeholder 3"/>
          <p:cNvSpPr>
            <a:spLocks noGrp="1"/>
          </p:cNvSpPr>
          <p:nvPr>
            <p:ph type="sldNum" sz="quarter" idx="5"/>
          </p:nvPr>
        </p:nvSpPr>
        <p:spPr/>
        <p:txBody>
          <a:bodyPr/>
          <a:lstStyle/>
          <a:p>
            <a:fld id="{BCF3874D-A20A-4B3E-9C12-F524953D5B76}" type="slidenum">
              <a:rPr lang="en-US" smtClean="0"/>
              <a:t>50</a:t>
            </a:fld>
            <a:endParaRPr lang="en-US"/>
          </a:p>
        </p:txBody>
      </p:sp>
    </p:spTree>
    <p:extLst>
      <p:ext uri="{BB962C8B-B14F-4D97-AF65-F5344CB8AC3E}">
        <p14:creationId xmlns:p14="http://schemas.microsoft.com/office/powerpoint/2010/main" val="1537622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1833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3874D-A20A-4B3E-9C12-F524953D5B76}" type="slidenum">
              <a:rPr lang="en-US" smtClean="0"/>
              <a:t>55</a:t>
            </a:fld>
            <a:endParaRPr lang="en-US"/>
          </a:p>
        </p:txBody>
      </p:sp>
    </p:spTree>
    <p:extLst>
      <p:ext uri="{BB962C8B-B14F-4D97-AF65-F5344CB8AC3E}">
        <p14:creationId xmlns:p14="http://schemas.microsoft.com/office/powerpoint/2010/main" val="27692321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3874D-A20A-4B3E-9C12-F524953D5B76}" type="slidenum">
              <a:rPr lang="en-US" smtClean="0"/>
              <a:t>56</a:t>
            </a:fld>
            <a:endParaRPr lang="en-US"/>
          </a:p>
        </p:txBody>
      </p:sp>
    </p:spTree>
    <p:extLst>
      <p:ext uri="{BB962C8B-B14F-4D97-AF65-F5344CB8AC3E}">
        <p14:creationId xmlns:p14="http://schemas.microsoft.com/office/powerpoint/2010/main" val="1672189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6618"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6618"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9200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6618"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6618"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4578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6618"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6618"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247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F3874D-A20A-4B3E-9C12-F524953D5B76}" type="slidenum">
              <a:rPr lang="en-US" smtClean="0"/>
              <a:t>19</a:t>
            </a:fld>
            <a:endParaRPr lang="en-US"/>
          </a:p>
        </p:txBody>
      </p:sp>
    </p:spTree>
    <p:extLst>
      <p:ext uri="{BB962C8B-B14F-4D97-AF65-F5344CB8AC3E}">
        <p14:creationId xmlns:p14="http://schemas.microsoft.com/office/powerpoint/2010/main" val="1895334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6618"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6618"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2644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6618"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6618"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765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2324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ea typeface="Calibri"/>
                <a:cs typeface="Calibri"/>
              </a:rPr>
              <a:t>Fit testing- The school will be responsible for providing their students with respirator protection in accordance with current regulatory standards, prior to participating in activities that require respirator use.</a:t>
            </a:r>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054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Virtual nursing is staffed 24 hours a day/7 days a week to support the bedside staff. Ideally one nurse covers one entire department from 07-19, and from 1900-0700 less staff work and assist multiple departments. </a:t>
            </a:r>
          </a:p>
          <a:p>
            <a:pPr>
              <a:defRPr/>
            </a:pPr>
            <a:r>
              <a:rPr lang="en-US"/>
              <a:t>We work from a virtual hub that is separate from the hospital (Old ENT building)</a:t>
            </a:r>
          </a:p>
          <a:p>
            <a:pPr>
              <a:defRPr/>
            </a:pPr>
            <a:r>
              <a:rPr lang="en-US"/>
              <a:t>Tasks that the virtual nurse can assist with:</a:t>
            </a:r>
          </a:p>
          <a:p>
            <a:pPr>
              <a:defRPr/>
            </a:pPr>
            <a:r>
              <a:rPr lang="en-US"/>
              <a:t>Admissions/Transfers/Discharges (this is the majority of the work from 07-19)- completing navigators, required documentation, preparing the AVS and teaching the patient.</a:t>
            </a:r>
            <a:endParaRPr lang="en-US">
              <a:ea typeface="Calibri"/>
              <a:cs typeface="Calibri"/>
            </a:endParaRPr>
          </a:p>
          <a:p>
            <a:pPr>
              <a:defRPr/>
            </a:pPr>
            <a:r>
              <a:rPr lang="en-US"/>
              <a:t>Chart reviews/audits- We assist the CAUTI/CLABSI team with monitoring compliance things. Also the virtual nurse monitors labs, I &amp; 0, daily weights, IV changes/dressing changes and also making sure that required documentation is completed.</a:t>
            </a:r>
            <a:endParaRPr lang="en-US">
              <a:ea typeface="Calibri"/>
              <a:cs typeface="Calibri"/>
            </a:endParaRPr>
          </a:p>
          <a:p>
            <a:pPr>
              <a:defRPr/>
            </a:pPr>
            <a:r>
              <a:rPr lang="en-US"/>
              <a:t>The virtual nurse can add an interpreter to the call. We can also add a family member to a call so that family can be present virtually to listen if they can't physically be there with the patient.</a:t>
            </a:r>
          </a:p>
          <a:p>
            <a:pPr>
              <a:defRPr/>
            </a:pPr>
            <a:endParaRPr lang="en-US">
              <a:ea typeface="Calibri"/>
              <a:cs typeface="Calibri"/>
            </a:endParaRPr>
          </a:p>
          <a:p>
            <a:pPr>
              <a:defRPr/>
            </a:pPr>
            <a:endParaRPr lang="en-US">
              <a:ea typeface="Calibri"/>
              <a:cs typeface="Calibri"/>
            </a:endParaRPr>
          </a:p>
          <a:p>
            <a:pPr>
              <a:defRPr/>
            </a:pPr>
            <a:r>
              <a:rPr lang="en-US"/>
              <a:t>Peds continues to increase our surgical volumes from Children's (however there is also talk that they are all moving to the SSC</a:t>
            </a: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Continued growth in Cath Lab and Cardiac Short Stay have been onboarding a significant number of staff and anticipate another 10 staff yet to be hired. Clinicals for Fall in both CVL and CSSU will likely be an observation of another staff member being trained.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701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Shuttle Bus Operation:</a:t>
            </a:r>
            <a:endParaRPr lang="en-US"/>
          </a:p>
          <a:p>
            <a:pPr marL="171450" indent="-171450">
              <a:buFont typeface="Arial"/>
              <a:buChar char="•"/>
            </a:pPr>
            <a:r>
              <a:rPr lang="en-US"/>
              <a:t>Shuttles operate on 10-15 minute time intervals</a:t>
            </a:r>
            <a:endParaRPr lang="en-US">
              <a:ea typeface="Calibri"/>
              <a:cs typeface="Calibri"/>
            </a:endParaRPr>
          </a:p>
          <a:p>
            <a:pPr marL="171450" indent="-171450">
              <a:buFont typeface="Arial"/>
              <a:buChar char="•"/>
            </a:pPr>
            <a:r>
              <a:rPr lang="en-US"/>
              <a:t>Shuttles operate Monday - Friday.  Shuttles do not operate on weekends or major holidays.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1644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387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to guides or short videos via the Learning Pathway site. </a:t>
            </a:r>
          </a:p>
          <a:p>
            <a:endParaRPr lang="en-US" dirty="0"/>
          </a:p>
        </p:txBody>
      </p:sp>
      <p:sp>
        <p:nvSpPr>
          <p:cNvPr id="4" name="Slide Number Placeholder 3"/>
          <p:cNvSpPr>
            <a:spLocks noGrp="1"/>
          </p:cNvSpPr>
          <p:nvPr>
            <p:ph type="sldNum" sz="quarter" idx="10"/>
          </p:nvPr>
        </p:nvSpPr>
        <p:spPr/>
        <p:txBody>
          <a:bodyPr/>
          <a:lstStyle/>
          <a:p>
            <a:pPr marL="0" marR="0" lvl="0" indent="0" algn="r" defTabSz="475671" rtl="0" eaLnBrk="1" fontAlgn="auto" latinLnBrk="0" hangingPunct="1">
              <a:lnSpc>
                <a:spcPct val="100000"/>
              </a:lnSpc>
              <a:spcBef>
                <a:spcPts val="0"/>
              </a:spcBef>
              <a:spcAft>
                <a:spcPts val="0"/>
              </a:spcAft>
              <a:buClrTx/>
              <a:buSzTx/>
              <a:buFontTx/>
              <a:buNone/>
              <a:tabLst/>
              <a:defRPr/>
            </a:pPr>
            <a:fld id="{BCF3874D-A20A-4B3E-9C12-F524953D5B7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5671"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6171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AEEBC47-B699-405E-80BA-B45928F9545B}" type="datetime1">
              <a:rPr lang="en-US" noProof="0" smtClean="0"/>
              <a:t>08/14/2026</a:t>
            </a:fld>
            <a:endParaRPr lang="en-US" noProof="0"/>
          </a:p>
        </p:txBody>
      </p:sp>
      <p:sp>
        <p:nvSpPr>
          <p:cNvPr id="5" name="Footer Placeholder 4"/>
          <p:cNvSpPr>
            <a:spLocks noGrp="1"/>
          </p:cNvSpPr>
          <p:nvPr>
            <p:ph type="ftr" sz="quarter" idx="11"/>
          </p:nvPr>
        </p:nvSpPr>
        <p:spPr>
          <a:xfrm>
            <a:off x="2416500" y="329307"/>
            <a:ext cx="4973915" cy="309201"/>
          </a:xfrm>
        </p:spPr>
        <p:txBody>
          <a:bodyPr/>
          <a:lstStyle/>
          <a:p>
            <a:endParaRPr lang="en-US" noProof="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61503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13773C-CE53-404B-8E48-ADB529BD5ABF}" type="datetime1">
              <a:rPr lang="en-US" noProof="0" smtClean="0"/>
              <a:t>08/14/2026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6" name="Slide Number Placeholder 5"/>
          <p:cNvSpPr>
            <a:spLocks noGrp="1"/>
          </p:cNvSpPr>
          <p:nvPr>
            <p:ph type="sldNum" sz="quarter" idx="12"/>
          </p:nvPr>
        </p:nvSpPr>
        <p:spPr>
          <a:xfrm>
            <a:off x="480060" y="798973"/>
            <a:ext cx="811019" cy="503578"/>
          </a:xfrm>
          <a:prstGeom prst="rect">
            <a:avLst/>
          </a:prstGeom>
        </p:spPr>
        <p:txBody>
          <a:bodyPr/>
          <a:lstStyle/>
          <a:p>
            <a:fld id="{6D22F896-40B5-4ADD-8801-0D06FADFA095}" type="slidenum">
              <a:rPr lang="en-US" dirty="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26654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4C7C8D-F2C1-41F6-9322-59BE9AC3CDCC}" type="datetime1">
              <a:rPr lang="en-US" noProof="0" smtClean="0"/>
              <a:t>08/14/2026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6" name="Slide Number Placeholder 5"/>
          <p:cNvSpPr>
            <a:spLocks noGrp="1"/>
          </p:cNvSpPr>
          <p:nvPr>
            <p:ph type="sldNum" sz="quarter" idx="12"/>
          </p:nvPr>
        </p:nvSpPr>
        <p:spPr>
          <a:xfrm>
            <a:off x="480060" y="798973"/>
            <a:ext cx="811019" cy="503578"/>
          </a:xfrm>
          <a:prstGeom prst="rect">
            <a:avLst/>
          </a:prstGeom>
        </p:spPr>
        <p:txBody>
          <a:bodyPr/>
          <a:lstStyle/>
          <a:p>
            <a:fld id="{6D22F896-40B5-4ADD-8801-0D06FADFA095}" type="slidenum">
              <a:rPr lang="en-US" dirty="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1571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t"/>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7BBB2A84-C400-43B0-9A7C-FBAC2B35F534}" type="datetime1">
              <a:rPr lang="en-US" noProof="0" smtClean="0"/>
              <a:t>08/14/2026</a:t>
            </a:fld>
            <a:endParaRPr lang="en-US" noProof="0"/>
          </a:p>
        </p:txBody>
      </p:sp>
      <p:sp>
        <p:nvSpPr>
          <p:cNvPr id="5" name="Footer Placeholder 4"/>
          <p:cNvSpPr>
            <a:spLocks noGrp="1"/>
          </p:cNvSpPr>
          <p:nvPr>
            <p:ph type="ftr" sz="quarter" idx="11"/>
          </p:nvPr>
        </p:nvSpPr>
        <p:spPr/>
        <p:txBody>
          <a:bodyPr/>
          <a:lstStyle/>
          <a:p>
            <a:endParaRPr lang="en-US" noProof="0"/>
          </a:p>
        </p:txBody>
      </p:sp>
      <p:cxnSp>
        <p:nvCxnSpPr>
          <p:cNvPr id="33" name="Straight Connector 32"/>
          <p:cNvCxnSpPr/>
          <p:nvPr/>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6" name="Title 5">
            <a:extLst>
              <a:ext uri="{FF2B5EF4-FFF2-40B4-BE49-F238E27FC236}">
                <a16:creationId xmlns:a16="http://schemas.microsoft.com/office/drawing/2014/main" id="{C414FF1F-6558-4E39-87DB-276E44F5477C}"/>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56888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92239" y="2161853"/>
            <a:ext cx="4645152" cy="344859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58679" y="2168318"/>
            <a:ext cx="4645152" cy="344152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EFD299F7-9718-45D3-956E-A1F77DBF2B19}" type="datetime1">
              <a:rPr lang="en-US" noProof="0" smtClean="0"/>
              <a:t>08/14/2026</a:t>
            </a:fld>
            <a:endParaRPr lang="en-US" noProof="0"/>
          </a:p>
        </p:txBody>
      </p:sp>
      <p:sp>
        <p:nvSpPr>
          <p:cNvPr id="6" name="Footer Placeholder 5"/>
          <p:cNvSpPr>
            <a:spLocks noGrp="1"/>
          </p:cNvSpPr>
          <p:nvPr>
            <p:ph type="ftr" sz="quarter" idx="11"/>
          </p:nvPr>
        </p:nvSpPr>
        <p:spPr/>
        <p:txBody>
          <a:bodyPr/>
          <a:lstStyle/>
          <a:p>
            <a:endParaRPr lang="en-US" noProof="0"/>
          </a:p>
        </p:txBody>
      </p:sp>
      <p:cxnSp>
        <p:nvCxnSpPr>
          <p:cNvPr id="9" name="Straight Connector 8">
            <a:extLst>
              <a:ext uri="{FF2B5EF4-FFF2-40B4-BE49-F238E27FC236}">
                <a16:creationId xmlns:a16="http://schemas.microsoft.com/office/drawing/2014/main" id="{4715607D-9DE2-4687-AAF8-EF2427252A90}"/>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itle 6">
            <a:extLst>
              <a:ext uri="{FF2B5EF4-FFF2-40B4-BE49-F238E27FC236}">
                <a16:creationId xmlns:a16="http://schemas.microsoft.com/office/drawing/2014/main" id="{2F96D46B-C1B8-46AB-87DF-61A8058B1F42}"/>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77750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87315" y="1950795"/>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287315" y="2755515"/>
            <a:ext cx="4645152" cy="2644457"/>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52486" y="1954249"/>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52486" y="2752737"/>
            <a:ext cx="4645152" cy="2637371"/>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6DDC6AEA-FBDD-4CFA-A7D1-31E52D86E2C0}" type="datetime1">
              <a:rPr lang="en-US" noProof="0" smtClean="0"/>
              <a:t>08/14/2026</a:t>
            </a:fld>
            <a:endParaRPr lang="en-US" noProof="0"/>
          </a:p>
        </p:txBody>
      </p:sp>
      <p:sp>
        <p:nvSpPr>
          <p:cNvPr id="8" name="Footer Placeholder 7"/>
          <p:cNvSpPr>
            <a:spLocks noGrp="1"/>
          </p:cNvSpPr>
          <p:nvPr>
            <p:ph type="ftr" sz="quarter" idx="11"/>
          </p:nvPr>
        </p:nvSpPr>
        <p:spPr/>
        <p:txBody>
          <a:bodyPr/>
          <a:lstStyle/>
          <a:p>
            <a:endParaRPr lang="en-US" noProof="0"/>
          </a:p>
        </p:txBody>
      </p:sp>
      <p:cxnSp>
        <p:nvCxnSpPr>
          <p:cNvPr id="11" name="Straight Connector 10">
            <a:extLst>
              <a:ext uri="{FF2B5EF4-FFF2-40B4-BE49-F238E27FC236}">
                <a16:creationId xmlns:a16="http://schemas.microsoft.com/office/drawing/2014/main" id="{C384AA55-1960-47F4-BA3C-E97A6F2D0B19}"/>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9" name="Title 8">
            <a:extLst>
              <a:ext uri="{FF2B5EF4-FFF2-40B4-BE49-F238E27FC236}">
                <a16:creationId xmlns:a16="http://schemas.microsoft.com/office/drawing/2014/main" id="{09471694-1220-4CFC-A31F-622E5D3DE2D5}"/>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981749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Only">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07D4193-B696-4854-B860-26DA34095BFD}" type="datetime1">
              <a:rPr lang="en-US" noProof="0" smtClean="0"/>
              <a:t>08/14/2026</a:t>
            </a:fld>
            <a:endParaRPr lang="en-US" noProof="0"/>
          </a:p>
        </p:txBody>
      </p:sp>
      <p:sp>
        <p:nvSpPr>
          <p:cNvPr id="4" name="Footer Placeholder 3"/>
          <p:cNvSpPr>
            <a:spLocks noGrp="1"/>
          </p:cNvSpPr>
          <p:nvPr>
            <p:ph type="ftr" sz="quarter" idx="11"/>
          </p:nvPr>
        </p:nvSpPr>
        <p:spPr/>
        <p:txBody>
          <a:bodyPr/>
          <a:lstStyle/>
          <a:p>
            <a:endParaRPr lang="en-US" noProof="0"/>
          </a:p>
        </p:txBody>
      </p:sp>
      <p:cxnSp>
        <p:nvCxnSpPr>
          <p:cNvPr id="7" name="Straight Connector 6">
            <a:extLst>
              <a:ext uri="{FF2B5EF4-FFF2-40B4-BE49-F238E27FC236}">
                <a16:creationId xmlns:a16="http://schemas.microsoft.com/office/drawing/2014/main" id="{FFB55B52-B62C-4800-AAC1-B15AF2FE1F45}"/>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5" name="Title 4">
            <a:extLst>
              <a:ext uri="{FF2B5EF4-FFF2-40B4-BE49-F238E27FC236}">
                <a16:creationId xmlns:a16="http://schemas.microsoft.com/office/drawing/2014/main" id="{3DF0054B-B64C-418E-A1B8-428EE4A1DB50}"/>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453955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with Caption">
    <p:bg bwMode="ltGray">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095246" y="1645522"/>
            <a:ext cx="5807176" cy="3840852"/>
          </a:xfrm>
        </p:spPr>
        <p:txBody>
          <a:bodyPr anchor="ct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1290909" y="1645522"/>
            <a:ext cx="3600000" cy="3836725"/>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750599AD-DCEB-4F1C-ABC6-929CF65E59C6}" type="datetime1">
              <a:rPr lang="en-US" noProof="0" smtClean="0"/>
              <a:t>08/14/2026</a:t>
            </a:fld>
            <a:endParaRPr lang="en-US" noProof="0"/>
          </a:p>
        </p:txBody>
      </p:sp>
      <p:sp>
        <p:nvSpPr>
          <p:cNvPr id="6" name="Footer Placeholder 5"/>
          <p:cNvSpPr>
            <a:spLocks noGrp="1"/>
          </p:cNvSpPr>
          <p:nvPr>
            <p:ph type="ftr" sz="quarter" idx="11"/>
          </p:nvPr>
        </p:nvSpPr>
        <p:spPr/>
        <p:txBody>
          <a:bodyPr/>
          <a:lstStyle/>
          <a:p>
            <a:endParaRPr lang="en-US" noProof="0"/>
          </a:p>
        </p:txBody>
      </p:sp>
      <p:cxnSp>
        <p:nvCxnSpPr>
          <p:cNvPr id="9" name="Straight Connector 8">
            <a:extLst>
              <a:ext uri="{FF2B5EF4-FFF2-40B4-BE49-F238E27FC236}">
                <a16:creationId xmlns:a16="http://schemas.microsoft.com/office/drawing/2014/main" id="{6CC09F73-0AD6-4A1E-A331-75A00B80898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itle 6">
            <a:extLst>
              <a:ext uri="{FF2B5EF4-FFF2-40B4-BE49-F238E27FC236}">
                <a16:creationId xmlns:a16="http://schemas.microsoft.com/office/drawing/2014/main" id="{1B74F78C-6D32-47C3-ABB2-6E7092A9C4A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281653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8000" y="1981201"/>
            <a:ext cx="7823200" cy="1470025"/>
          </a:xfrm>
        </p:spPr>
        <p:txBody>
          <a:bodyPr anchor="b"/>
          <a:lstStyle>
            <a:lvl1pP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508000" y="3508375"/>
            <a:ext cx="7823200" cy="12192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517726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4800" y="3276600"/>
            <a:ext cx="11582400" cy="1079500"/>
          </a:xfrm>
        </p:spPr>
        <p:txBody>
          <a:bodyPr anchor="b">
            <a:normAutofit/>
          </a:bodyPr>
          <a:lstStyle>
            <a:lvl1pPr algn="r">
              <a:defRPr sz="2800" b="1" cap="none" baseline="0">
                <a:solidFill>
                  <a:srgbClr val="2862AA"/>
                </a:solidFill>
              </a:defRPr>
            </a:lvl1pPr>
          </a:lstStyle>
          <a:p>
            <a:r>
              <a:rPr lang="en-US"/>
              <a:t>Click to edit Master title style</a:t>
            </a:r>
          </a:p>
        </p:txBody>
      </p:sp>
      <p:sp>
        <p:nvSpPr>
          <p:cNvPr id="3" name="Text Placeholder 2"/>
          <p:cNvSpPr>
            <a:spLocks noGrp="1"/>
          </p:cNvSpPr>
          <p:nvPr>
            <p:ph type="body" idx="1"/>
          </p:nvPr>
        </p:nvSpPr>
        <p:spPr>
          <a:xfrm>
            <a:off x="304800" y="4419601"/>
            <a:ext cx="11582400" cy="1295399"/>
          </a:xfrm>
        </p:spPr>
        <p:txBody>
          <a:bodyPr>
            <a:noAutofit/>
          </a:bodyPr>
          <a:lstStyle>
            <a:lvl1pPr marL="0" indent="0" algn="r">
              <a:buNone/>
              <a:defRPr sz="2000" b="1">
                <a:solidFill>
                  <a:srgbClr val="50505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7285116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37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BA9234-0DA8-4BE1-92B7-3257B1C0BDB3}" type="datetime1">
              <a:rPr lang="en-US" noProof="0" smtClean="0"/>
              <a:t>08/14/2026</a:t>
            </a:fld>
            <a:endParaRPr lang="en-US" noProof="0"/>
          </a:p>
        </p:txBody>
      </p:sp>
      <p:sp>
        <p:nvSpPr>
          <p:cNvPr id="5" name="Footer Placeholder 4"/>
          <p:cNvSpPr>
            <a:spLocks noGrp="1"/>
          </p:cNvSpPr>
          <p:nvPr>
            <p:ph type="ftr" sz="quarter" idx="11"/>
          </p:nvPr>
        </p:nvSpPr>
        <p:spPr/>
        <p:txBody>
          <a:bodyPr/>
          <a:lstStyle/>
          <a:p>
            <a:endParaRPr lang="en-US" noProof="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14092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_2 Hor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04800" y="1143000"/>
            <a:ext cx="11582400" cy="2194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p:cNvSpPr>
            <a:spLocks noGrp="1"/>
          </p:cNvSpPr>
          <p:nvPr>
            <p:ph idx="10"/>
          </p:nvPr>
        </p:nvSpPr>
        <p:spPr>
          <a:xfrm>
            <a:off x="304800" y="3520440"/>
            <a:ext cx="11582400" cy="2194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5298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itle and Content_2 Vert">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639762"/>
          </a:xfrm>
        </p:spPr>
        <p:txBody>
          <a:bodyPr/>
          <a:lstStyle/>
          <a:p>
            <a:r>
              <a:rPr lang="en-US"/>
              <a:t>Click to edit Master title style</a:t>
            </a:r>
          </a:p>
        </p:txBody>
      </p:sp>
      <p:sp>
        <p:nvSpPr>
          <p:cNvPr id="3" name="Content Placeholder 2"/>
          <p:cNvSpPr>
            <a:spLocks noGrp="1"/>
          </p:cNvSpPr>
          <p:nvPr>
            <p:ph sz="half" idx="1"/>
          </p:nvPr>
        </p:nvSpPr>
        <p:spPr>
          <a:xfrm>
            <a:off x="304800" y="1143001"/>
            <a:ext cx="5384800" cy="4525963"/>
          </a:xfrm>
        </p:spPr>
        <p:txBody>
          <a:bodyPr>
            <a:no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143001"/>
            <a:ext cx="5384800" cy="4525963"/>
          </a:xfrm>
        </p:spPr>
        <p:txBody>
          <a:bodyPr>
            <a:no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8109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itle and Content_2 Vert-1">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639762"/>
          </a:xfrm>
        </p:spPr>
        <p:txBody>
          <a:bodyPr/>
          <a:lstStyle/>
          <a:p>
            <a:r>
              <a:rPr lang="en-US"/>
              <a:t>Click to edit Master title style</a:t>
            </a:r>
          </a:p>
        </p:txBody>
      </p:sp>
      <p:sp>
        <p:nvSpPr>
          <p:cNvPr id="3" name="Content Placeholder 2"/>
          <p:cNvSpPr>
            <a:spLocks noGrp="1"/>
          </p:cNvSpPr>
          <p:nvPr>
            <p:ph sz="half" idx="1"/>
          </p:nvPr>
        </p:nvSpPr>
        <p:spPr>
          <a:xfrm>
            <a:off x="304800" y="1143001"/>
            <a:ext cx="7416800" cy="4525963"/>
          </a:xfrm>
        </p:spPr>
        <p:txBody>
          <a:bodyPr>
            <a:no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432800" y="1143001"/>
            <a:ext cx="3454400" cy="4525963"/>
          </a:xfrm>
        </p:spPr>
        <p:txBody>
          <a:bodyPr>
            <a:no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89881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itle and Content_2 Vert-2">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639762"/>
          </a:xfrm>
        </p:spPr>
        <p:txBody>
          <a:bodyPr/>
          <a:lstStyle/>
          <a:p>
            <a:r>
              <a:rPr lang="en-US"/>
              <a:t>Click to edit Master title style</a:t>
            </a:r>
          </a:p>
        </p:txBody>
      </p:sp>
      <p:sp>
        <p:nvSpPr>
          <p:cNvPr id="3" name="Content Placeholder 2"/>
          <p:cNvSpPr>
            <a:spLocks noGrp="1"/>
          </p:cNvSpPr>
          <p:nvPr>
            <p:ph sz="half" idx="1"/>
          </p:nvPr>
        </p:nvSpPr>
        <p:spPr>
          <a:xfrm>
            <a:off x="4470400" y="1143001"/>
            <a:ext cx="7416800" cy="4525963"/>
          </a:xfrm>
        </p:spPr>
        <p:txBody>
          <a:bodyPr>
            <a:no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4800" y="1143001"/>
            <a:ext cx="3454400" cy="4525963"/>
          </a:xfrm>
        </p:spPr>
        <p:txBody>
          <a:bodyPr>
            <a:no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322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_3 Vert">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639762"/>
          </a:xfrm>
        </p:spPr>
        <p:txBody>
          <a:bodyPr/>
          <a:lstStyle/>
          <a:p>
            <a:r>
              <a:rPr lang="en-US"/>
              <a:t>Click to edit Master title style</a:t>
            </a:r>
          </a:p>
        </p:txBody>
      </p:sp>
      <p:sp>
        <p:nvSpPr>
          <p:cNvPr id="3" name="Content Placeholder 2"/>
          <p:cNvSpPr>
            <a:spLocks noGrp="1"/>
          </p:cNvSpPr>
          <p:nvPr>
            <p:ph sz="half" idx="1"/>
          </p:nvPr>
        </p:nvSpPr>
        <p:spPr>
          <a:xfrm>
            <a:off x="304800" y="1143001"/>
            <a:ext cx="5384800" cy="4525963"/>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143001"/>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p:cNvSpPr>
            <a:spLocks noGrp="1"/>
          </p:cNvSpPr>
          <p:nvPr>
            <p:ph sz="half" idx="10"/>
          </p:nvPr>
        </p:nvSpPr>
        <p:spPr>
          <a:xfrm>
            <a:off x="6502400" y="3581400"/>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2281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_3 Horz">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639762"/>
          </a:xfrm>
        </p:spPr>
        <p:txBody>
          <a:bodyPr/>
          <a:lstStyle/>
          <a:p>
            <a:r>
              <a:rPr lang="en-US"/>
              <a:t>Click to edit Master title style</a:t>
            </a:r>
          </a:p>
        </p:txBody>
      </p:sp>
      <p:sp>
        <p:nvSpPr>
          <p:cNvPr id="3" name="Content Placeholder 2"/>
          <p:cNvSpPr>
            <a:spLocks noGrp="1"/>
          </p:cNvSpPr>
          <p:nvPr>
            <p:ph sz="half" idx="1"/>
          </p:nvPr>
        </p:nvSpPr>
        <p:spPr>
          <a:xfrm>
            <a:off x="304800" y="1143001"/>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143001"/>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p:cNvSpPr>
            <a:spLocks noGrp="1"/>
          </p:cNvSpPr>
          <p:nvPr>
            <p:ph sz="half" idx="10"/>
          </p:nvPr>
        </p:nvSpPr>
        <p:spPr>
          <a:xfrm>
            <a:off x="304800" y="3505200"/>
            <a:ext cx="115824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8576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_4">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639762"/>
          </a:xfrm>
        </p:spPr>
        <p:txBody>
          <a:bodyPr/>
          <a:lstStyle/>
          <a:p>
            <a:r>
              <a:rPr lang="en-US"/>
              <a:t>Click to edit Master title style</a:t>
            </a:r>
          </a:p>
        </p:txBody>
      </p:sp>
      <p:sp>
        <p:nvSpPr>
          <p:cNvPr id="3" name="Content Placeholder 2"/>
          <p:cNvSpPr>
            <a:spLocks noGrp="1"/>
          </p:cNvSpPr>
          <p:nvPr>
            <p:ph sz="half" idx="1"/>
          </p:nvPr>
        </p:nvSpPr>
        <p:spPr>
          <a:xfrm>
            <a:off x="304800" y="1143001"/>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143001"/>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p:cNvSpPr>
            <a:spLocks noGrp="1"/>
          </p:cNvSpPr>
          <p:nvPr>
            <p:ph sz="half" idx="10"/>
          </p:nvPr>
        </p:nvSpPr>
        <p:spPr>
          <a:xfrm>
            <a:off x="304800" y="3505200"/>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p:cNvSpPr>
            <a:spLocks noGrp="1"/>
          </p:cNvSpPr>
          <p:nvPr>
            <p:ph sz="half" idx="11"/>
          </p:nvPr>
        </p:nvSpPr>
        <p:spPr>
          <a:xfrm>
            <a:off x="6502400" y="3505200"/>
            <a:ext cx="5384800" cy="20574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5215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63976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143000"/>
            <a:ext cx="5386917" cy="381000"/>
          </a:xfrm>
        </p:spPr>
        <p:txBody>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04800" y="1524000"/>
            <a:ext cx="5386917" cy="421005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98168" y="1143000"/>
            <a:ext cx="5389033" cy="381000"/>
          </a:xfrm>
        </p:spPr>
        <p:txBody>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98168" y="1524000"/>
            <a:ext cx="5389033" cy="4210050"/>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82979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495929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451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050ABB-A507-4C1C-A9E6-A264C622ED0F}" type="datetime1">
              <a:rPr lang="en-US" noProof="0" smtClean="0"/>
              <a:t>08/14/2026</a:t>
            </a:fld>
            <a:endParaRPr lang="en-US" noProof="0"/>
          </a:p>
        </p:txBody>
      </p:sp>
      <p:sp>
        <p:nvSpPr>
          <p:cNvPr id="5" name="Footer Placeholder 4"/>
          <p:cNvSpPr>
            <a:spLocks noGrp="1"/>
          </p:cNvSpPr>
          <p:nvPr>
            <p:ph type="ftr" sz="quarter" idx="11"/>
          </p:nvPr>
        </p:nvSpPr>
        <p:spPr/>
        <p:txBody>
          <a:bodyPr/>
          <a:lstStyle/>
          <a:p>
            <a:endParaRPr lang="en-US" noProof="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10887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273050"/>
            <a:ext cx="436880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78400" y="273051"/>
            <a:ext cx="6908800" cy="5441949"/>
          </a:xfrm>
        </p:spPr>
        <p:txBody>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1435101"/>
            <a:ext cx="4368800" cy="4279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68384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0853" y="2130427"/>
            <a:ext cx="11691349" cy="1470025"/>
          </a:xfrm>
        </p:spPr>
        <p:txBody>
          <a:bodyPr/>
          <a:lstStyle/>
          <a:p>
            <a:r>
              <a:rPr lang="en-US"/>
              <a:t>Click to edit Master title style</a:t>
            </a:r>
          </a:p>
        </p:txBody>
      </p:sp>
      <p:sp>
        <p:nvSpPr>
          <p:cNvPr id="3" name="Subtitle 2"/>
          <p:cNvSpPr>
            <a:spLocks noGrp="1"/>
          </p:cNvSpPr>
          <p:nvPr>
            <p:ph type="subTitle" idx="1"/>
          </p:nvPr>
        </p:nvSpPr>
        <p:spPr>
          <a:xfrm>
            <a:off x="250853" y="3886200"/>
            <a:ext cx="1169134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658BA83-C5D9-4BB7-A44B-FC31079C4F92}" type="datetime1">
              <a:rPr lang="en-US" smtClean="0"/>
              <a:t>08/14/2026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4389300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85D00C-CE2E-467B-9835-BA2E796F64E4}" type="datetime1">
              <a:rPr lang="en-US" smtClean="0"/>
              <a:t>08/14/2026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3866246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0" i="0" cap="sm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D803BA-9801-4755-A18A-DF910DB3A49C}" type="datetime1">
              <a:rPr lang="en-US" smtClean="0"/>
              <a:t>08/14/2026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35259726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4422" y="1600202"/>
            <a:ext cx="576997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74460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C34D72-3070-44AD-B4A6-D386520AF6B3}" type="datetime1">
              <a:rPr lang="en-US" smtClean="0"/>
              <a:t>08/14/2026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4264681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4422" y="1535114"/>
            <a:ext cx="577209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24422" y="2174875"/>
            <a:ext cx="577209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4"/>
            <a:ext cx="5748832"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0" y="2174875"/>
            <a:ext cx="57488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E8B868-FD4E-4AFF-9606-96E23DE8DAF2}" type="datetime1">
              <a:rPr lang="en-US" smtClean="0"/>
              <a:t>08/14/2026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2271541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AE73BB-161E-44C6-AA9C-C1B971446CC7}" type="datetime1">
              <a:rPr lang="en-US" smtClean="0"/>
              <a:t>08/14/2026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33380976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52CB94-2E7D-4520-A2D9-3FDC8FFF777F}" type="datetime1">
              <a:rPr lang="en-US" smtClean="0"/>
              <a:t>08/14/2026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17976260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7037" y="273050"/>
            <a:ext cx="4353650" cy="1162051"/>
          </a:xfrm>
        </p:spPr>
        <p:txBody>
          <a:bodyPr anchor="b"/>
          <a:lstStyle>
            <a:lvl1pPr algn="l">
              <a:defRPr sz="2000" b="1" i="0">
                <a:solidFill>
                  <a:schemeClr val="tx1"/>
                </a:solidFill>
                <a:effectLst/>
              </a:defRPr>
            </a:lvl1pPr>
          </a:lstStyle>
          <a:p>
            <a:r>
              <a:rPr lang="en-US"/>
              <a:t>Click to edit Master title style</a:t>
            </a:r>
          </a:p>
        </p:txBody>
      </p:sp>
      <p:sp>
        <p:nvSpPr>
          <p:cNvPr id="3" name="Content Placeholder 2"/>
          <p:cNvSpPr>
            <a:spLocks noGrp="1"/>
          </p:cNvSpPr>
          <p:nvPr>
            <p:ph idx="1"/>
          </p:nvPr>
        </p:nvSpPr>
        <p:spPr>
          <a:xfrm>
            <a:off x="4766733" y="273053"/>
            <a:ext cx="717546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67037" y="1435103"/>
            <a:ext cx="43536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133C834-6AF8-47DD-A672-FD59EBD9EF77}" type="datetime1">
              <a:rPr lang="en-US" smtClean="0"/>
              <a:t>08/14/2026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16147271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606393"/>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418567"/>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173131"/>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D0D2E1E-BEAC-4157-B781-3532910BC6CE}" type="datetime1">
              <a:rPr lang="en-US" smtClean="0"/>
              <a:t>08/14/2026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2074555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E7AD71-6CD6-4894-83E4-6C53C8619A29}" type="datetime1">
              <a:rPr lang="en-US" noProof="0" smtClean="0"/>
              <a:t>08/14/2026</a:t>
            </a:fld>
            <a:endParaRPr lang="en-US" noProof="0"/>
          </a:p>
        </p:txBody>
      </p:sp>
      <p:sp>
        <p:nvSpPr>
          <p:cNvPr id="6" name="Footer Placeholder 5"/>
          <p:cNvSpPr>
            <a:spLocks noGrp="1"/>
          </p:cNvSpPr>
          <p:nvPr>
            <p:ph type="ftr" sz="quarter" idx="11"/>
          </p:nvPr>
        </p:nvSpPr>
        <p:spPr/>
        <p:txBody>
          <a:bodyPr/>
          <a:lstStyle/>
          <a:p>
            <a:endParaRPr lang="en-US" noProof="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9" name="Straight Connector 8">
            <a:extLst>
              <a:ext uri="{FF2B5EF4-FFF2-40B4-BE49-F238E27FC236}">
                <a16:creationId xmlns:a16="http://schemas.microsoft.com/office/drawing/2014/main" id="{A9290595-A7A2-46C5-9E05-B0D55D2C7CE3}"/>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841652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380" y="2130427"/>
            <a:ext cx="11687820" cy="1470025"/>
          </a:xfrm>
        </p:spPr>
        <p:txBody>
          <a:bodyPr/>
          <a:lstStyle/>
          <a:p>
            <a:r>
              <a:rPr lang="en-US"/>
              <a:t>Click to edit Master title style</a:t>
            </a:r>
          </a:p>
        </p:txBody>
      </p:sp>
      <p:sp>
        <p:nvSpPr>
          <p:cNvPr id="3" name="Subtitle 2"/>
          <p:cNvSpPr>
            <a:spLocks noGrp="1"/>
          </p:cNvSpPr>
          <p:nvPr>
            <p:ph type="subTitle" idx="1"/>
          </p:nvPr>
        </p:nvSpPr>
        <p:spPr>
          <a:xfrm>
            <a:off x="199380" y="3886200"/>
            <a:ext cx="1168782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069095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11B3D2-FFC1-49A2-A6A7-1B9C348BECF6}" type="datetime1">
              <a:rPr lang="en-US" noProof="0" smtClean="0"/>
              <a:t>08/14/2026</a:t>
            </a:fld>
            <a:endParaRPr lang="en-US" noProof="0"/>
          </a:p>
        </p:txBody>
      </p:sp>
      <p:sp>
        <p:nvSpPr>
          <p:cNvPr id="8" name="Footer Placeholder 7"/>
          <p:cNvSpPr>
            <a:spLocks noGrp="1"/>
          </p:cNvSpPr>
          <p:nvPr>
            <p:ph type="ftr" sz="quarter" idx="11"/>
          </p:nvPr>
        </p:nvSpPr>
        <p:spPr/>
        <p:txBody>
          <a:bodyPr/>
          <a:lstStyle/>
          <a:p>
            <a:endParaRPr lang="en-US" noProof="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1" name="Straight Connector 10">
            <a:extLst>
              <a:ext uri="{FF2B5EF4-FFF2-40B4-BE49-F238E27FC236}">
                <a16:creationId xmlns:a16="http://schemas.microsoft.com/office/drawing/2014/main" id="{AA328559-4755-45C0-AA1F-A385DB5C497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16341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4BCA1E-E149-41E8-A39E-11DF3053A47B}" type="datetime1">
              <a:rPr lang="en-US" noProof="0" smtClean="0"/>
              <a:t>08/14/2026</a:t>
            </a:fld>
            <a:endParaRPr lang="en-US" noProof="0"/>
          </a:p>
        </p:txBody>
      </p:sp>
      <p:sp>
        <p:nvSpPr>
          <p:cNvPr id="4" name="Footer Placeholder 3"/>
          <p:cNvSpPr>
            <a:spLocks noGrp="1"/>
          </p:cNvSpPr>
          <p:nvPr>
            <p:ph type="ftr" sz="quarter" idx="11"/>
          </p:nvPr>
        </p:nvSpPr>
        <p:spPr/>
        <p:txBody>
          <a:bodyPr/>
          <a:lstStyle/>
          <a:p>
            <a:endParaRPr lang="en-US" noProof="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7" name="Straight Connector 6">
            <a:extLst>
              <a:ext uri="{FF2B5EF4-FFF2-40B4-BE49-F238E27FC236}">
                <a16:creationId xmlns:a16="http://schemas.microsoft.com/office/drawing/2014/main" id="{2E31A3C8-FE4F-4827-A6BB-1540BA4AD28A}"/>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4259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0AAB43-07FF-4A2F-AC05-DDF09D432719}" type="datetime1">
              <a:rPr lang="en-US" noProof="0" smtClean="0"/>
              <a:t>08/14/2026</a:t>
            </a:fld>
            <a:endParaRPr lang="en-US" noProof="0"/>
          </a:p>
        </p:txBody>
      </p:sp>
      <p:sp>
        <p:nvSpPr>
          <p:cNvPr id="3" name="Footer Placeholder 2"/>
          <p:cNvSpPr>
            <a:spLocks noGrp="1"/>
          </p:cNvSpPr>
          <p:nvPr>
            <p:ph type="ftr" sz="quarter" idx="11"/>
          </p:nvPr>
        </p:nvSpPr>
        <p:spPr/>
        <p:txBody>
          <a:bodyPr/>
          <a:lstStyle/>
          <a:p>
            <a:endParaRPr lang="en-US" noProof="0"/>
          </a:p>
        </p:txBody>
      </p:sp>
    </p:spTree>
    <p:extLst>
      <p:ext uri="{BB962C8B-B14F-4D97-AF65-F5344CB8AC3E}">
        <p14:creationId xmlns:p14="http://schemas.microsoft.com/office/powerpoint/2010/main" val="3143182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3CB2EA-DAB6-4368-A3F6-F87A763B68C1}" type="datetime1">
              <a:rPr lang="en-US" noProof="0" smtClean="0"/>
              <a:t>08/14/2026</a:t>
            </a:fld>
            <a:endParaRPr lang="en-US" noProof="0"/>
          </a:p>
        </p:txBody>
      </p:sp>
      <p:sp>
        <p:nvSpPr>
          <p:cNvPr id="6" name="Footer Placeholder 5"/>
          <p:cNvSpPr>
            <a:spLocks noGrp="1"/>
          </p:cNvSpPr>
          <p:nvPr>
            <p:ph type="ftr" sz="quarter" idx="11"/>
          </p:nvPr>
        </p:nvSpPr>
        <p:spPr/>
        <p:txBody>
          <a:bodyPr/>
          <a:lstStyle/>
          <a:p>
            <a:endParaRPr lang="en-US" noProof="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9" name="Straight Connector 8">
            <a:extLst>
              <a:ext uri="{FF2B5EF4-FFF2-40B4-BE49-F238E27FC236}">
                <a16:creationId xmlns:a16="http://schemas.microsoft.com/office/drawing/2014/main" id="{ACAFB17D-F24F-45DC-B70A-1207619855B7}"/>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7421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6A3FFE30-8B9C-4CC5-B378-04BACE7080BF}" type="datetime1">
              <a:rPr lang="en-US" noProof="0" smtClean="0"/>
              <a:t>08/14/2026</a:t>
            </a:fld>
            <a:endParaRPr lang="en-US" noProof="0"/>
          </a:p>
        </p:txBody>
      </p:sp>
      <p:sp>
        <p:nvSpPr>
          <p:cNvPr id="6" name="Footer Placeholder 5"/>
          <p:cNvSpPr>
            <a:spLocks noGrp="1"/>
          </p:cNvSpPr>
          <p:nvPr>
            <p:ph type="ftr" sz="quarter" idx="11"/>
          </p:nvPr>
        </p:nvSpPr>
        <p:spPr>
          <a:xfrm>
            <a:off x="1447382" y="318640"/>
            <a:ext cx="5541004" cy="320931"/>
          </a:xfrm>
        </p:spPr>
        <p:txBody>
          <a:bodyPr/>
          <a:lstStyle/>
          <a:p>
            <a:endParaRPr lang="en-US" noProof="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9700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image" Target="../media/image3.jpe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6.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5.emf"/><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3.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8">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20B18D4-D3B1-4E52-86A2-E3C52859A12B}" type="datetime1">
              <a:rPr lang="en-US" noProof="0" smtClean="0"/>
              <a:t>08/14/2026</a:t>
            </a:fld>
            <a:endParaRPr lang="en-US" noProof="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noProof="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4031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686" r:id="rId12"/>
    <p:sldLayoutId id="2147483688" r:id="rId13"/>
    <p:sldLayoutId id="2147483689" r:id="rId14"/>
    <p:sldLayoutId id="2147483690" r:id="rId15"/>
    <p:sldLayoutId id="2147483692" r:id="rId16"/>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AC3DE5D-F95F-4E49-8561-2754E67CE2AA}"/>
              </a:ext>
            </a:extLst>
          </p:cNvPr>
          <p:cNvSpPr>
            <a:spLocks noGrp="1"/>
          </p:cNvSpPr>
          <p:nvPr>
            <p:ph type="title"/>
          </p:nvPr>
        </p:nvSpPr>
        <p:spPr bwMode="auto">
          <a:xfrm>
            <a:off x="304800" y="228601"/>
            <a:ext cx="11582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C840F84-E8FA-4C6F-8339-C5CD80287B7B}"/>
              </a:ext>
            </a:extLst>
          </p:cNvPr>
          <p:cNvSpPr>
            <a:spLocks noGrp="1"/>
          </p:cNvSpPr>
          <p:nvPr>
            <p:ph type="body" idx="1"/>
          </p:nvPr>
        </p:nvSpPr>
        <p:spPr bwMode="auto">
          <a:xfrm>
            <a:off x="304800" y="1143000"/>
            <a:ext cx="11582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81444223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Lst>
  <p:hf hdr="0" ftr="0" dt="0"/>
  <p:txStyles>
    <p:titleStyle>
      <a:lvl1pPr algn="l" rtl="0" eaLnBrk="0" fontAlgn="base" hangingPunct="0">
        <a:spcBef>
          <a:spcPct val="0"/>
        </a:spcBef>
        <a:spcAft>
          <a:spcPct val="0"/>
        </a:spcAft>
        <a:defRPr sz="2800" b="1" i="1" kern="1200">
          <a:solidFill>
            <a:srgbClr val="2862AA"/>
          </a:solidFill>
          <a:latin typeface="Palatino Linotype" panose="02040502050505030304" pitchFamily="18"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i="1">
          <a:solidFill>
            <a:srgbClr val="2862AA"/>
          </a:solidFill>
          <a:latin typeface="Palatino Linotype" pitchFamily="18" charset="0"/>
          <a:ea typeface="Verdana" pitchFamily="34" charset="0"/>
          <a:cs typeface="Verdana" pitchFamily="34" charset="0"/>
        </a:defRPr>
      </a:lvl2pPr>
      <a:lvl3pPr algn="l" rtl="0" eaLnBrk="0" fontAlgn="base" hangingPunct="0">
        <a:spcBef>
          <a:spcPct val="0"/>
        </a:spcBef>
        <a:spcAft>
          <a:spcPct val="0"/>
        </a:spcAft>
        <a:defRPr sz="2800" b="1" i="1">
          <a:solidFill>
            <a:srgbClr val="2862AA"/>
          </a:solidFill>
          <a:latin typeface="Palatino Linotype" pitchFamily="18" charset="0"/>
          <a:ea typeface="Verdana" pitchFamily="34" charset="0"/>
          <a:cs typeface="Verdana" pitchFamily="34" charset="0"/>
        </a:defRPr>
      </a:lvl3pPr>
      <a:lvl4pPr algn="l" rtl="0" eaLnBrk="0" fontAlgn="base" hangingPunct="0">
        <a:spcBef>
          <a:spcPct val="0"/>
        </a:spcBef>
        <a:spcAft>
          <a:spcPct val="0"/>
        </a:spcAft>
        <a:defRPr sz="2800" b="1" i="1">
          <a:solidFill>
            <a:srgbClr val="2862AA"/>
          </a:solidFill>
          <a:latin typeface="Palatino Linotype" pitchFamily="18" charset="0"/>
          <a:ea typeface="Verdana" pitchFamily="34" charset="0"/>
          <a:cs typeface="Verdana" pitchFamily="34" charset="0"/>
        </a:defRPr>
      </a:lvl4pPr>
      <a:lvl5pPr algn="l" rtl="0" eaLnBrk="0" fontAlgn="base" hangingPunct="0">
        <a:spcBef>
          <a:spcPct val="0"/>
        </a:spcBef>
        <a:spcAft>
          <a:spcPct val="0"/>
        </a:spcAft>
        <a:defRPr sz="2800" b="1" i="1">
          <a:solidFill>
            <a:srgbClr val="2862AA"/>
          </a:solidFill>
          <a:latin typeface="Palatino Linotype" pitchFamily="18" charset="0"/>
          <a:ea typeface="Verdana" pitchFamily="34" charset="0"/>
          <a:cs typeface="Verdana" pitchFamily="34" charset="0"/>
        </a:defRPr>
      </a:lvl5pPr>
      <a:lvl6pPr marL="457200" algn="l" rtl="0" fontAlgn="base">
        <a:spcBef>
          <a:spcPct val="0"/>
        </a:spcBef>
        <a:spcAft>
          <a:spcPct val="0"/>
        </a:spcAft>
        <a:defRPr sz="2800" b="1" i="1">
          <a:solidFill>
            <a:srgbClr val="2862AA"/>
          </a:solidFill>
          <a:latin typeface="Palatino Linotype" pitchFamily="18" charset="0"/>
          <a:ea typeface="Verdana" pitchFamily="34" charset="0"/>
          <a:cs typeface="Verdana" pitchFamily="34" charset="0"/>
        </a:defRPr>
      </a:lvl6pPr>
      <a:lvl7pPr marL="914400" algn="l" rtl="0" fontAlgn="base">
        <a:spcBef>
          <a:spcPct val="0"/>
        </a:spcBef>
        <a:spcAft>
          <a:spcPct val="0"/>
        </a:spcAft>
        <a:defRPr sz="2800" b="1" i="1">
          <a:solidFill>
            <a:srgbClr val="2862AA"/>
          </a:solidFill>
          <a:latin typeface="Palatino Linotype" pitchFamily="18" charset="0"/>
          <a:ea typeface="Verdana" pitchFamily="34" charset="0"/>
          <a:cs typeface="Verdana" pitchFamily="34" charset="0"/>
        </a:defRPr>
      </a:lvl7pPr>
      <a:lvl8pPr marL="1371600" algn="l" rtl="0" fontAlgn="base">
        <a:spcBef>
          <a:spcPct val="0"/>
        </a:spcBef>
        <a:spcAft>
          <a:spcPct val="0"/>
        </a:spcAft>
        <a:defRPr sz="2800" b="1" i="1">
          <a:solidFill>
            <a:srgbClr val="2862AA"/>
          </a:solidFill>
          <a:latin typeface="Palatino Linotype" pitchFamily="18" charset="0"/>
          <a:ea typeface="Verdana" pitchFamily="34" charset="0"/>
          <a:cs typeface="Verdana" pitchFamily="34" charset="0"/>
        </a:defRPr>
      </a:lvl8pPr>
      <a:lvl9pPr marL="1828800" algn="l" rtl="0" fontAlgn="base">
        <a:spcBef>
          <a:spcPct val="0"/>
        </a:spcBef>
        <a:spcAft>
          <a:spcPct val="0"/>
        </a:spcAft>
        <a:defRPr sz="2800" b="1" i="1">
          <a:solidFill>
            <a:srgbClr val="2862AA"/>
          </a:solidFill>
          <a:latin typeface="Palatino Linotype" pitchFamily="18" charset="0"/>
          <a:ea typeface="Verdana" pitchFamily="34" charset="0"/>
          <a:cs typeface="Verdana"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000" kern="1200">
          <a:solidFill>
            <a:srgbClr val="505050"/>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kern="1200">
          <a:solidFill>
            <a:srgbClr val="505050"/>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kern="1200">
          <a:solidFill>
            <a:srgbClr val="505050"/>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kern="1200">
          <a:solidFill>
            <a:srgbClr val="505050"/>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kern="1200">
          <a:solidFill>
            <a:srgbClr val="505050"/>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alpha val="90000"/>
              </a:schemeClr>
            </a:gs>
            <a:gs pos="100000">
              <a:schemeClr val="accent1">
                <a:lumMod val="100000"/>
                <a:alpha val="4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881FA23-9390-7F4C-9341-95795424F045}"/>
              </a:ext>
            </a:extLst>
          </p:cNvPr>
          <p:cNvPicPr>
            <a:picLocks noChangeAspect="1"/>
          </p:cNvPicPr>
          <p:nvPr userDrawn="1"/>
        </p:nvPicPr>
        <p:blipFill>
          <a:blip r:embed="rId12">
            <a:alphaModFix amt="28000"/>
          </a:blip>
          <a:stretch>
            <a:fillRect/>
          </a:stretch>
        </p:blipFill>
        <p:spPr>
          <a:xfrm>
            <a:off x="8538983" y="2440572"/>
            <a:ext cx="3653017" cy="4435806"/>
          </a:xfrm>
          <a:prstGeom prst="rect">
            <a:avLst/>
          </a:prstGeom>
          <a:effectLst/>
        </p:spPr>
      </p:pic>
      <p:sp>
        <p:nvSpPr>
          <p:cNvPr id="7" name="Rectangle 6"/>
          <p:cNvSpPr/>
          <p:nvPr userDrawn="1"/>
        </p:nvSpPr>
        <p:spPr bwMode="black">
          <a:xfrm>
            <a:off x="0" y="6160971"/>
            <a:ext cx="12192000" cy="715407"/>
          </a:xfrm>
          <a:prstGeom prst="rect">
            <a:avLst/>
          </a:prstGeom>
          <a:solidFill>
            <a:srgbClr val="0F564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a:p>
        </p:txBody>
      </p:sp>
      <p:sp>
        <p:nvSpPr>
          <p:cNvPr id="4" name="Date Placeholder 3"/>
          <p:cNvSpPr>
            <a:spLocks noGrp="1"/>
          </p:cNvSpPr>
          <p:nvPr>
            <p:ph type="dt" sz="half" idx="2"/>
          </p:nvPr>
        </p:nvSpPr>
        <p:spPr>
          <a:xfrm>
            <a:off x="3792587" y="6336113"/>
            <a:ext cx="1293656" cy="365125"/>
          </a:xfrm>
          <a:prstGeom prst="rect">
            <a:avLst/>
          </a:prstGeom>
        </p:spPr>
        <p:txBody>
          <a:bodyPr vert="horz" lIns="91440" tIns="45720" rIns="91440" bIns="45720" rtlCol="0" anchor="ctr"/>
          <a:lstStyle>
            <a:lvl1pPr algn="ctr">
              <a:defRPr sz="1200">
                <a:solidFill>
                  <a:srgbClr val="BDDEAE"/>
                </a:solidFill>
              </a:defRPr>
            </a:lvl1pPr>
          </a:lstStyle>
          <a:p>
            <a:fld id="{F7CB6BD7-9E78-470C-9939-D34802CCC442}" type="datetime1">
              <a:rPr lang="en-US" smtClean="0"/>
              <a:t>08/14/2026</a:t>
            </a:fld>
            <a:endParaRPr lang="en-US"/>
          </a:p>
        </p:txBody>
      </p:sp>
      <p:pic>
        <p:nvPicPr>
          <p:cNvPr id="8" name="Picture 7"/>
          <p:cNvPicPr>
            <a:picLocks noChangeAspect="1"/>
          </p:cNvPicPr>
          <p:nvPr userDrawn="1"/>
        </p:nvPicPr>
        <p:blipFill>
          <a:blip r:embed="rId13"/>
          <a:stretch>
            <a:fillRect/>
          </a:stretch>
        </p:blipFill>
        <p:spPr>
          <a:xfrm>
            <a:off x="224423" y="6349538"/>
            <a:ext cx="2058140" cy="364500"/>
          </a:xfrm>
          <a:prstGeom prst="rect">
            <a:avLst/>
          </a:prstGeom>
          <a:effectLst>
            <a:outerShdw blurRad="50800" dir="2700000" algn="tl" rotWithShape="0">
              <a:schemeClr val="tx2">
                <a:alpha val="43000"/>
              </a:schemeClr>
            </a:outerShdw>
          </a:effectLst>
        </p:spPr>
      </p:pic>
      <p:sp>
        <p:nvSpPr>
          <p:cNvPr id="2" name="Title Placeholder 1"/>
          <p:cNvSpPr>
            <a:spLocks noGrp="1"/>
          </p:cNvSpPr>
          <p:nvPr>
            <p:ph type="title"/>
          </p:nvPr>
        </p:nvSpPr>
        <p:spPr>
          <a:xfrm>
            <a:off x="224422" y="274639"/>
            <a:ext cx="1171778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4422" y="1600203"/>
            <a:ext cx="11717780" cy="43590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5327941" y="6336113"/>
            <a:ext cx="5223283" cy="365125"/>
          </a:xfrm>
          <a:prstGeom prst="rect">
            <a:avLst/>
          </a:prstGeom>
        </p:spPr>
        <p:txBody>
          <a:bodyPr vert="horz" lIns="91440" tIns="45720" rIns="91440" bIns="45720" rtlCol="0" anchor="ctr"/>
          <a:lstStyle>
            <a:lvl1pPr algn="ctr">
              <a:defRPr sz="1200">
                <a:solidFill>
                  <a:srgbClr val="BDDEAE"/>
                </a:solidFill>
              </a:defRPr>
            </a:lvl1pPr>
          </a:lstStyle>
          <a:p>
            <a:endParaRPr lang="en-US"/>
          </a:p>
        </p:txBody>
      </p:sp>
      <p:sp>
        <p:nvSpPr>
          <p:cNvPr id="6" name="Slide Number Placeholder 5"/>
          <p:cNvSpPr>
            <a:spLocks noGrp="1"/>
          </p:cNvSpPr>
          <p:nvPr>
            <p:ph type="sldNum" sz="quarter" idx="4"/>
          </p:nvPr>
        </p:nvSpPr>
        <p:spPr>
          <a:xfrm>
            <a:off x="10792922" y="6336113"/>
            <a:ext cx="1149280" cy="365125"/>
          </a:xfrm>
          <a:prstGeom prst="rect">
            <a:avLst/>
          </a:prstGeom>
        </p:spPr>
        <p:txBody>
          <a:bodyPr vert="horz" lIns="91440" tIns="45720" rIns="91440" bIns="45720" rtlCol="0" anchor="ctr"/>
          <a:lstStyle>
            <a:lvl1pPr algn="r">
              <a:defRPr sz="1200">
                <a:solidFill>
                  <a:srgbClr val="BDDEAE"/>
                </a:solidFill>
              </a:defRPr>
            </a:lvl1pPr>
          </a:lstStyle>
          <a:p>
            <a:fld id="{ED2C0F79-DBA3-124B-91B3-8AFBA893CAB2}" type="slidenum">
              <a:rPr lang="en-US" smtClean="0"/>
              <a:pPr/>
              <a:t>‹#›</a:t>
            </a:fld>
            <a:endParaRPr lang="en-US"/>
          </a:p>
        </p:txBody>
      </p:sp>
    </p:spTree>
    <p:extLst>
      <p:ext uri="{BB962C8B-B14F-4D97-AF65-F5344CB8AC3E}">
        <p14:creationId xmlns:p14="http://schemas.microsoft.com/office/powerpoint/2010/main" val="4119481849"/>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Lst>
  <p:hf hdr="0" ftr="0" dt="0"/>
  <p:txStyles>
    <p:titleStyle>
      <a:lvl1pPr algn="ctr" defTabSz="457200" rtl="0" eaLnBrk="1" latinLnBrk="0" hangingPunct="1">
        <a:spcBef>
          <a:spcPct val="0"/>
        </a:spcBef>
        <a:buNone/>
        <a:defRPr sz="4800" b="0" i="0" kern="1200" cap="none" normalizeH="0">
          <a:solidFill>
            <a:srgbClr val="0F5640"/>
          </a:solidFill>
          <a:effectLst>
            <a:outerShdw dist="12700" dir="2700000" algn="tl" rotWithShape="0">
              <a:srgbClr val="000000"/>
            </a:outerShdw>
          </a:effectLst>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Ross.Jasmer@aah.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Chelsea.Rolain@aah.org" TargetMode="External"/><Relationship Id="rId2" Type="http://schemas.openxmlformats.org/officeDocument/2006/relationships/hyperlink" Target="mailto:greg.farr@aah.or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mailto:Nichole.lauf@aah.org"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hyperlink" Target="https://www.peoplematters.in/article/employee-relations/importance-of-effective-communication-in-retaining-employees-14539"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bellin.org/career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Sarah.Schmidt@prevea.co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mailto:Kimberly.Wagenknecht@aah.org" TargetMode="External"/><Relationship Id="rId3" Type="http://schemas.openxmlformats.org/officeDocument/2006/relationships/hyperlink" Target="mailto:ASC-ClinicalAffiliations@aah.org" TargetMode="External"/><Relationship Id="rId7" Type="http://schemas.openxmlformats.org/officeDocument/2006/relationships/hyperlink" Target="mailto:Christine.Schumann@aah.org" TargetMode="External"/><Relationship Id="rId2" Type="http://schemas.openxmlformats.org/officeDocument/2006/relationships/hyperlink" Target="mailto:Laura.Janssen@aah.org" TargetMode="External"/><Relationship Id="rId1" Type="http://schemas.openxmlformats.org/officeDocument/2006/relationships/slideLayout" Target="../slideLayouts/slideLayout2.xml"/><Relationship Id="rId6" Type="http://schemas.openxmlformats.org/officeDocument/2006/relationships/hyperlink" Target="mailto:Jessica.boldt@aah.org" TargetMode="External"/><Relationship Id="rId5" Type="http://schemas.openxmlformats.org/officeDocument/2006/relationships/hyperlink" Target="mailto:Andrea.skolund@aah.org" TargetMode="Externa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hyperlink" Target="http://mommyrackell.com/2014/01/happy-29th.html"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aurorahealthcare.org/education/nursing-clinical-placement/faculty-orientation"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hyperlink" Target="mailto:bauerw@uwgb.edu" TargetMode="External"/><Relationship Id="rId2" Type="http://schemas.openxmlformats.org/officeDocument/2006/relationships/image" Target="../media/image56.jp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hyperlink" Target="mailto:williamk@uwgb.edu"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ggbha.org/"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aurorahealthcare.org/education/nursing-clinical-placement"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bwMode="ltGray">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F9E98A-4FF4-43D6-9C48-6DF0E7F2D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207A636-DC99-4588-80C4-9E069B97C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90DCA56C-7A25-4BD4-AA72-5256E68BE4CB}"/>
              </a:ext>
            </a:extLst>
          </p:cNvPr>
          <p:cNvSpPr>
            <a:spLocks noGrp="1"/>
          </p:cNvSpPr>
          <p:nvPr>
            <p:ph type="ctrTitle"/>
          </p:nvPr>
        </p:nvSpPr>
        <p:spPr>
          <a:xfrm>
            <a:off x="176170" y="960241"/>
            <a:ext cx="7751417" cy="4203872"/>
          </a:xfrm>
        </p:spPr>
        <p:txBody>
          <a:bodyPr anchor="ctr">
            <a:normAutofit/>
          </a:bodyPr>
          <a:lstStyle/>
          <a:p>
            <a:pPr algn="r"/>
            <a:r>
              <a:rPr lang="en-US" sz="3200"/>
              <a:t>Greater Green Bay</a:t>
            </a:r>
            <a:br>
              <a:rPr lang="en-US" sz="3200"/>
            </a:br>
            <a:r>
              <a:rPr lang="en-US" sz="3200"/>
              <a:t>Health Care Alliance</a:t>
            </a:r>
            <a:br>
              <a:rPr lang="en-US" sz="4600"/>
            </a:br>
            <a:br>
              <a:rPr lang="en-US" sz="4600"/>
            </a:br>
            <a:r>
              <a:rPr lang="en-US" sz="5400" b="1" cap="small"/>
              <a:t>Clinical Instructors Annual Update</a:t>
            </a:r>
            <a:r>
              <a:rPr lang="en-US" sz="5400"/>
              <a:t> </a:t>
            </a:r>
          </a:p>
        </p:txBody>
      </p:sp>
      <p:sp>
        <p:nvSpPr>
          <p:cNvPr id="3" name="Subtitle 2">
            <a:extLst>
              <a:ext uri="{FF2B5EF4-FFF2-40B4-BE49-F238E27FC236}">
                <a16:creationId xmlns:a16="http://schemas.microsoft.com/office/drawing/2014/main" id="{BBBCF363-1123-45B1-8A9A-ABCDA40EF3F2}"/>
              </a:ext>
            </a:extLst>
          </p:cNvPr>
          <p:cNvSpPr>
            <a:spLocks noGrp="1"/>
          </p:cNvSpPr>
          <p:nvPr>
            <p:ph type="subTitle" idx="1"/>
          </p:nvPr>
        </p:nvSpPr>
        <p:spPr>
          <a:xfrm>
            <a:off x="8410841" y="1461106"/>
            <a:ext cx="3055117" cy="1569660"/>
          </a:xfrm>
        </p:spPr>
        <p:txBody>
          <a:bodyPr anchor="ctr">
            <a:normAutofit/>
          </a:bodyPr>
          <a:lstStyle/>
          <a:p>
            <a:r>
              <a:rPr lang="en-US" sz="2400">
                <a:ea typeface="Tahoma" panose="020B0604030504040204" pitchFamily="34" charset="0"/>
                <a:cs typeface="Tahoma" panose="020B0604030504040204" pitchFamily="34" charset="0"/>
              </a:rPr>
              <a:t>August 14, 2026</a:t>
            </a:r>
          </a:p>
          <a:p>
            <a:endParaRPr lang="en-US"/>
          </a:p>
        </p:txBody>
      </p:sp>
      <p:cxnSp>
        <p:nvCxnSpPr>
          <p:cNvPr id="12" name="Straight Connector 11">
            <a:extLst>
              <a:ext uri="{FF2B5EF4-FFF2-40B4-BE49-F238E27FC236}">
                <a16:creationId xmlns:a16="http://schemas.microsoft.com/office/drawing/2014/main" id="{0F2BAA51-3181-4303-929A-FCD9C33F89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7685" y="1328764"/>
            <a:ext cx="0" cy="3466826"/>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4ED6A5F-3B06-48C5-850F-8045C4DF69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C9A60B9D-8DAC-4DA9-88DE-9911621A2B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59862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BACA4-D839-322B-975E-987B6581CFE0}"/>
              </a:ext>
            </a:extLst>
          </p:cNvPr>
          <p:cNvSpPr>
            <a:spLocks noGrp="1"/>
          </p:cNvSpPr>
          <p:nvPr>
            <p:ph type="title"/>
          </p:nvPr>
        </p:nvSpPr>
        <p:spPr>
          <a:xfrm>
            <a:off x="1451579" y="2303047"/>
            <a:ext cx="3272093" cy="2674198"/>
          </a:xfrm>
        </p:spPr>
        <p:txBody>
          <a:bodyPr anchor="t">
            <a:normAutofit/>
          </a:bodyPr>
          <a:lstStyle/>
          <a:p>
            <a:r>
              <a:rPr lang="en-US" dirty="0"/>
              <a:t>Workday Modules</a:t>
            </a:r>
          </a:p>
        </p:txBody>
      </p:sp>
      <p:graphicFrame>
        <p:nvGraphicFramePr>
          <p:cNvPr id="5" name="Content Placeholder 2">
            <a:extLst>
              <a:ext uri="{FF2B5EF4-FFF2-40B4-BE49-F238E27FC236}">
                <a16:creationId xmlns:a16="http://schemas.microsoft.com/office/drawing/2014/main" id="{7B4A1B5A-2F5C-E055-0DE6-7FD7FC2DA59B}"/>
              </a:ext>
            </a:extLst>
          </p:cNvPr>
          <p:cNvGraphicFramePr>
            <a:graphicFrameLocks noGrp="1"/>
          </p:cNvGraphicFramePr>
          <p:nvPr>
            <p:ph idx="1"/>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5">
            <a:extLst>
              <a:ext uri="{FF2B5EF4-FFF2-40B4-BE49-F238E27FC236}">
                <a16:creationId xmlns:a16="http://schemas.microsoft.com/office/drawing/2014/main" id="{63B68E4E-8296-A06E-033F-0BF3018E46CA}"/>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850128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23FF4-E4E4-41B6-9499-44AE956D4D63}"/>
              </a:ext>
            </a:extLst>
          </p:cNvPr>
          <p:cNvSpPr>
            <a:spLocks noGrp="1"/>
          </p:cNvSpPr>
          <p:nvPr>
            <p:ph type="title"/>
          </p:nvPr>
        </p:nvSpPr>
        <p:spPr>
          <a:xfrm>
            <a:off x="1294362" y="1039797"/>
            <a:ext cx="9603275" cy="587134"/>
          </a:xfrm>
        </p:spPr>
        <p:txBody>
          <a:bodyPr>
            <a:normAutofit/>
          </a:bodyPr>
          <a:lstStyle/>
          <a:p>
            <a:r>
              <a:rPr lang="en-US" cap="small" dirty="0"/>
              <a:t>PARKING</a:t>
            </a:r>
            <a:endParaRPr lang="en-US" dirty="0"/>
          </a:p>
        </p:txBody>
      </p:sp>
      <p:sp>
        <p:nvSpPr>
          <p:cNvPr id="3" name="Content Placeholder 2">
            <a:extLst>
              <a:ext uri="{FF2B5EF4-FFF2-40B4-BE49-F238E27FC236}">
                <a16:creationId xmlns:a16="http://schemas.microsoft.com/office/drawing/2014/main" id="{688B803E-36BB-400F-9AB3-EF76EC9E16F7}"/>
              </a:ext>
            </a:extLst>
          </p:cNvPr>
          <p:cNvSpPr>
            <a:spLocks noGrp="1"/>
          </p:cNvSpPr>
          <p:nvPr>
            <p:ph idx="1"/>
          </p:nvPr>
        </p:nvSpPr>
        <p:spPr>
          <a:xfrm>
            <a:off x="8134350" y="2015734"/>
            <a:ext cx="3676650" cy="3450613"/>
          </a:xfrm>
        </p:spPr>
        <p:txBody>
          <a:bodyPr>
            <a:normAutofit/>
          </a:bodyPr>
          <a:lstStyle/>
          <a:p>
            <a:pPr marL="0" indent="0">
              <a:lnSpc>
                <a:spcPct val="110000"/>
              </a:lnSpc>
              <a:buNone/>
            </a:pPr>
            <a:r>
              <a:rPr lang="en-US"/>
              <a:t> </a:t>
            </a:r>
          </a:p>
        </p:txBody>
      </p:sp>
      <p:sp>
        <p:nvSpPr>
          <p:cNvPr id="7" name="Slide Number Placeholder 5">
            <a:extLst>
              <a:ext uri="{FF2B5EF4-FFF2-40B4-BE49-F238E27FC236}">
                <a16:creationId xmlns:a16="http://schemas.microsoft.com/office/drawing/2014/main" id="{FA7E4CD9-4FE7-4EA9-B352-FB1F8FAF5E47}"/>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extBox 3">
            <a:extLst>
              <a:ext uri="{FF2B5EF4-FFF2-40B4-BE49-F238E27FC236}">
                <a16:creationId xmlns:a16="http://schemas.microsoft.com/office/drawing/2014/main" id="{93CD19DE-0CE9-3F6F-EE38-59DCC98849AE}"/>
              </a:ext>
            </a:extLst>
          </p:cNvPr>
          <p:cNvSpPr txBox="1"/>
          <p:nvPr/>
        </p:nvSpPr>
        <p:spPr>
          <a:xfrm>
            <a:off x="1495967" y="2088089"/>
            <a:ext cx="3502161" cy="1754326"/>
          </a:xfrm>
          <a:prstGeom prst="rect">
            <a:avLst/>
          </a:prstGeom>
          <a:noFill/>
        </p:spPr>
        <p:txBody>
          <a:bodyPr wrap="square" lIns="91440" tIns="45720" rIns="91440" bIns="45720" rtlCol="0" anchor="t">
            <a:spAutoFit/>
          </a:bodyPr>
          <a:lstStyle/>
          <a:p>
            <a:r>
              <a:rPr lang="en-US" dirty="0"/>
              <a:t>Continue to park in the spots beyond the boulevard and enter in Entrance </a:t>
            </a:r>
            <a:r>
              <a:rPr lang="en-US" dirty="0">
                <a:solidFill>
                  <a:srgbClr val="FF0000"/>
                </a:solidFill>
              </a:rPr>
              <a:t>1</a:t>
            </a:r>
            <a:r>
              <a:rPr lang="en-US" dirty="0"/>
              <a:t>.</a:t>
            </a:r>
          </a:p>
          <a:p>
            <a:endParaRPr lang="en-US" dirty="0"/>
          </a:p>
          <a:p>
            <a:r>
              <a:rPr lang="en-US" dirty="0"/>
              <a:t>Entrance </a:t>
            </a:r>
            <a:r>
              <a:rPr lang="en-US" dirty="0">
                <a:solidFill>
                  <a:srgbClr val="FF0000"/>
                </a:solidFill>
              </a:rPr>
              <a:t>2</a:t>
            </a:r>
            <a:r>
              <a:rPr lang="en-US" dirty="0"/>
              <a:t> is for staff with badge access and remains locked 24/7. </a:t>
            </a:r>
          </a:p>
        </p:txBody>
      </p:sp>
      <p:pic>
        <p:nvPicPr>
          <p:cNvPr id="10" name="Picture 9">
            <a:extLst>
              <a:ext uri="{FF2B5EF4-FFF2-40B4-BE49-F238E27FC236}">
                <a16:creationId xmlns:a16="http://schemas.microsoft.com/office/drawing/2014/main" id="{FE00B2E7-CDA1-5BF0-6768-6187C57D08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0465" y="154648"/>
            <a:ext cx="2846705" cy="564515"/>
          </a:xfrm>
          <a:prstGeom prst="rect">
            <a:avLst/>
          </a:prstGeom>
          <a:noFill/>
          <a:ln>
            <a:noFill/>
          </a:ln>
        </p:spPr>
      </p:pic>
      <p:pic>
        <p:nvPicPr>
          <p:cNvPr id="6" name="Picture 5">
            <a:extLst>
              <a:ext uri="{FF2B5EF4-FFF2-40B4-BE49-F238E27FC236}">
                <a16:creationId xmlns:a16="http://schemas.microsoft.com/office/drawing/2014/main" id="{DC2EA98F-71CD-A3F0-9D31-DC615DF9CEB9}"/>
              </a:ext>
            </a:extLst>
          </p:cNvPr>
          <p:cNvPicPr>
            <a:picLocks noChangeAspect="1"/>
          </p:cNvPicPr>
          <p:nvPr/>
        </p:nvPicPr>
        <p:blipFill>
          <a:blip r:embed="rId3"/>
          <a:stretch>
            <a:fillRect/>
          </a:stretch>
        </p:blipFill>
        <p:spPr>
          <a:xfrm>
            <a:off x="5083542" y="1947565"/>
            <a:ext cx="6610531" cy="3853699"/>
          </a:xfrm>
          <a:prstGeom prst="rect">
            <a:avLst/>
          </a:prstGeom>
        </p:spPr>
      </p:pic>
    </p:spTree>
    <p:extLst>
      <p:ext uri="{BB962C8B-B14F-4D97-AF65-F5344CB8AC3E}">
        <p14:creationId xmlns:p14="http://schemas.microsoft.com/office/powerpoint/2010/main" val="3126708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0EA52-F16E-D341-3202-208E0340E274}"/>
              </a:ext>
            </a:extLst>
          </p:cNvPr>
          <p:cNvSpPr>
            <a:spLocks noGrp="1"/>
          </p:cNvSpPr>
          <p:nvPr>
            <p:ph type="title"/>
          </p:nvPr>
        </p:nvSpPr>
        <p:spPr>
          <a:xfrm>
            <a:off x="1451579" y="804520"/>
            <a:ext cx="9603275" cy="587136"/>
          </a:xfrm>
        </p:spPr>
        <p:txBody>
          <a:bodyPr/>
          <a:lstStyle/>
          <a:p>
            <a:r>
              <a:rPr lang="en-US" dirty="0"/>
              <a:t>Instructor Picture Badges </a:t>
            </a:r>
          </a:p>
        </p:txBody>
      </p:sp>
      <p:sp>
        <p:nvSpPr>
          <p:cNvPr id="3" name="Content Placeholder 2">
            <a:extLst>
              <a:ext uri="{FF2B5EF4-FFF2-40B4-BE49-F238E27FC236}">
                <a16:creationId xmlns:a16="http://schemas.microsoft.com/office/drawing/2014/main" id="{7594EFEE-A079-1CC4-077A-47F7A5526E88}"/>
              </a:ext>
            </a:extLst>
          </p:cNvPr>
          <p:cNvSpPr>
            <a:spLocks noGrp="1"/>
          </p:cNvSpPr>
          <p:nvPr>
            <p:ph idx="1"/>
          </p:nvPr>
        </p:nvSpPr>
        <p:spPr/>
        <p:txBody>
          <a:bodyPr>
            <a:normAutofit/>
          </a:bodyPr>
          <a:lstStyle/>
          <a:p>
            <a:r>
              <a:rPr lang="en-US" dirty="0"/>
              <a:t>Aurora BayCare Medical Center (ABMC) will now create an ABMC badge for Instructors.   The badge will give you access to hallway doors as well as the medication rooms.  Please return any clam (white, blank badges) to security and pick up your ABMC badge.  </a:t>
            </a:r>
          </a:p>
          <a:p>
            <a:r>
              <a:rPr lang="en-US" dirty="0"/>
              <a:t>You will need to submit a picture to security team, or you can take one on site.  Please send pictures to </a:t>
            </a:r>
            <a:r>
              <a:rPr lang="en-US" dirty="0">
                <a:ea typeface="+mn-lt"/>
                <a:cs typeface="+mn-lt"/>
                <a:hlinkClick r:id="rId2"/>
              </a:rPr>
              <a:t>Ross.Jasmer@aah.org</a:t>
            </a:r>
            <a:r>
              <a:rPr lang="en-US" dirty="0"/>
              <a:t>  and cc myself for any follow up</a:t>
            </a:r>
          </a:p>
          <a:p>
            <a:r>
              <a:rPr lang="en-US" dirty="0"/>
              <a:t>Students continue to wear badge provided by college</a:t>
            </a:r>
          </a:p>
          <a:p>
            <a:pPr marL="0" indent="0">
              <a:buNone/>
            </a:pPr>
            <a:endParaRPr lang="en-US" dirty="0"/>
          </a:p>
        </p:txBody>
      </p:sp>
      <p:pic>
        <p:nvPicPr>
          <p:cNvPr id="4" name="Picture 3">
            <a:extLst>
              <a:ext uri="{FF2B5EF4-FFF2-40B4-BE49-F238E27FC236}">
                <a16:creationId xmlns:a16="http://schemas.microsoft.com/office/drawing/2014/main" id="{F1273D77-1FBB-0AD0-7C0D-8F4A76C1D0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83244" y="82805"/>
            <a:ext cx="2846463" cy="564467"/>
          </a:xfrm>
          <a:prstGeom prst="rect">
            <a:avLst/>
          </a:prstGeom>
          <a:noFill/>
          <a:ln>
            <a:noFill/>
          </a:ln>
        </p:spPr>
      </p:pic>
      <p:sp>
        <p:nvSpPr>
          <p:cNvPr id="5" name="Slide Number Placeholder 5">
            <a:extLst>
              <a:ext uri="{FF2B5EF4-FFF2-40B4-BE49-F238E27FC236}">
                <a16:creationId xmlns:a16="http://schemas.microsoft.com/office/drawing/2014/main" id="{A4B65D0D-60E9-EEEA-8922-6C7D127DA328}"/>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537561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294362" y="1126406"/>
            <a:ext cx="9603275" cy="627205"/>
          </a:xfrm>
        </p:spPr>
        <p:txBody>
          <a:bodyPr>
            <a:normAutofit/>
          </a:bodyPr>
          <a:lstStyle/>
          <a:p>
            <a:r>
              <a:rPr lang="en-US" cap="small" dirty="0"/>
              <a:t>STUDENT NURSE POLICY UPDATES</a:t>
            </a:r>
            <a:endParaRPr lang="en-US" cap="small" dirty="0">
              <a:solidFill>
                <a:srgbClr val="FF0000"/>
              </a:solidFill>
            </a:endParaRPr>
          </a:p>
        </p:txBody>
      </p:sp>
      <p:sp>
        <p:nvSpPr>
          <p:cNvPr id="9" name="Content Placeholder 2">
            <a:extLst>
              <a:ext uri="{FF2B5EF4-FFF2-40B4-BE49-F238E27FC236}">
                <a16:creationId xmlns:a16="http://schemas.microsoft.com/office/drawing/2014/main" id="{D9F94DAF-59B9-4983-AACC-5F7625447BCF}"/>
              </a:ext>
            </a:extLst>
          </p:cNvPr>
          <p:cNvSpPr txBox="1">
            <a:spLocks/>
          </p:cNvSpPr>
          <p:nvPr/>
        </p:nvSpPr>
        <p:spPr>
          <a:xfrm>
            <a:off x="1489063" y="2006863"/>
            <a:ext cx="9284561" cy="159641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10" name="Slide Number Placeholder 5">
            <a:extLst>
              <a:ext uri="{FF2B5EF4-FFF2-40B4-BE49-F238E27FC236}">
                <a16:creationId xmlns:a16="http://schemas.microsoft.com/office/drawing/2014/main" id="{D44BF529-75DF-4AFE-9C83-6FBD7B45AB0B}"/>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25AF86BD-07AE-035F-4B48-C219DAE7BD3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34373" y="208333"/>
            <a:ext cx="2846705" cy="564515"/>
          </a:xfrm>
          <a:prstGeom prst="rect">
            <a:avLst/>
          </a:prstGeom>
          <a:noFill/>
          <a:ln>
            <a:noFill/>
          </a:ln>
        </p:spPr>
      </p:pic>
      <p:sp>
        <p:nvSpPr>
          <p:cNvPr id="6" name="TextBox 5">
            <a:extLst>
              <a:ext uri="{FF2B5EF4-FFF2-40B4-BE49-F238E27FC236}">
                <a16:creationId xmlns:a16="http://schemas.microsoft.com/office/drawing/2014/main" id="{E85D8298-3CC0-8747-3F55-3FF23C8678FD}"/>
              </a:ext>
            </a:extLst>
          </p:cNvPr>
          <p:cNvSpPr txBox="1"/>
          <p:nvPr/>
        </p:nvSpPr>
        <p:spPr>
          <a:xfrm>
            <a:off x="1222219" y="2127564"/>
            <a:ext cx="5124260" cy="2862322"/>
          </a:xfrm>
          <a:prstGeom prst="rect">
            <a:avLst/>
          </a:prstGeom>
          <a:noFill/>
        </p:spPr>
        <p:txBody>
          <a:bodyPr wrap="square" lIns="91440" tIns="45720" rIns="91440" bIns="45720" anchor="t">
            <a:spAutoFit/>
          </a:bodyPr>
          <a:lstStyle/>
          <a:p>
            <a:pPr marL="285750" indent="-285750">
              <a:buClr>
                <a:srgbClr val="009900"/>
              </a:buClr>
              <a:buFont typeface="Arial" panose="020B0604020202020204" pitchFamily="34" charset="0"/>
              <a:buChar char="•"/>
            </a:pPr>
            <a:r>
              <a:rPr lang="en-US" dirty="0"/>
              <a:t>Please continue to reference the student can and can’t do skills list located on all the units in the tube station room as well as the undergraduate student nurse policy</a:t>
            </a:r>
          </a:p>
          <a:p>
            <a:pPr>
              <a:buClr>
                <a:srgbClr val="009900"/>
              </a:buClr>
            </a:pPr>
            <a:endParaRPr lang="en-US" dirty="0">
              <a:highlight>
                <a:srgbClr val="FFFF00"/>
              </a:highlight>
            </a:endParaRPr>
          </a:p>
          <a:p>
            <a:pPr marL="285750" indent="-285750">
              <a:buClr>
                <a:srgbClr val="009900"/>
              </a:buClr>
              <a:buFont typeface="Arial" panose="020B0604020202020204" pitchFamily="34" charset="0"/>
              <a:buChar char="•"/>
            </a:pPr>
            <a:r>
              <a:rPr lang="en-US" dirty="0"/>
              <a:t>Aurora BayCare Medical Center skills list and policy may be different than Marinette, Two Rivers, and Oshkosh </a:t>
            </a:r>
          </a:p>
          <a:p>
            <a:pPr marL="285750" indent="-285750">
              <a:buClr>
                <a:srgbClr val="009900"/>
              </a:buClr>
              <a:buFont typeface="Arial" panose="020B0604020202020204" pitchFamily="34" charset="0"/>
              <a:buChar char="•"/>
            </a:pPr>
            <a:endParaRPr lang="en-US" dirty="0"/>
          </a:p>
          <a:p>
            <a:pPr marL="285750" indent="-285750">
              <a:buClr>
                <a:srgbClr val="009900"/>
              </a:buClr>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1153C08F-D1D8-7657-B05E-381517427CC5}"/>
              </a:ext>
            </a:extLst>
          </p:cNvPr>
          <p:cNvPicPr>
            <a:picLocks noChangeAspect="1"/>
          </p:cNvPicPr>
          <p:nvPr/>
        </p:nvPicPr>
        <p:blipFill>
          <a:blip r:embed="rId3"/>
          <a:stretch>
            <a:fillRect/>
          </a:stretch>
        </p:blipFill>
        <p:spPr>
          <a:xfrm>
            <a:off x="7251684" y="1757680"/>
            <a:ext cx="3246152" cy="4267200"/>
          </a:xfrm>
          <a:prstGeom prst="rect">
            <a:avLst/>
          </a:prstGeom>
        </p:spPr>
      </p:pic>
    </p:spTree>
    <p:extLst>
      <p:ext uri="{BB962C8B-B14F-4D97-AF65-F5344CB8AC3E}">
        <p14:creationId xmlns:p14="http://schemas.microsoft.com/office/powerpoint/2010/main" val="2958378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5AC2B-6992-F75D-B8B6-6E2C857A9991}"/>
              </a:ext>
            </a:extLst>
          </p:cNvPr>
          <p:cNvSpPr>
            <a:spLocks noGrp="1"/>
          </p:cNvSpPr>
          <p:nvPr>
            <p:ph type="title"/>
          </p:nvPr>
        </p:nvSpPr>
        <p:spPr/>
        <p:txBody>
          <a:bodyPr/>
          <a:lstStyle/>
          <a:p>
            <a:r>
              <a:rPr lang="en-US" dirty="0"/>
              <a:t>New Additions to skills list (ABMC specific) </a:t>
            </a:r>
          </a:p>
        </p:txBody>
      </p:sp>
      <p:sp>
        <p:nvSpPr>
          <p:cNvPr id="3" name="Content Placeholder 2">
            <a:extLst>
              <a:ext uri="{FF2B5EF4-FFF2-40B4-BE49-F238E27FC236}">
                <a16:creationId xmlns:a16="http://schemas.microsoft.com/office/drawing/2014/main" id="{61A5A180-C600-D64F-6B58-8F0E3E8BF75A}"/>
              </a:ext>
            </a:extLst>
          </p:cNvPr>
          <p:cNvSpPr>
            <a:spLocks noGrp="1"/>
          </p:cNvSpPr>
          <p:nvPr>
            <p:ph idx="1"/>
          </p:nvPr>
        </p:nvSpPr>
        <p:spPr/>
        <p:txBody>
          <a:bodyPr/>
          <a:lstStyle/>
          <a:p>
            <a:r>
              <a:rPr lang="en-US"/>
              <a:t>Students and Instructors can insert foley catheters under the following conditions: an ABMC RN must be in the room and depending upon the patient care area, the Urinary Catheter Huddle form must be completed prior to insertion  </a:t>
            </a:r>
          </a:p>
          <a:p>
            <a:r>
              <a:rPr lang="en-US"/>
              <a:t>Students and Instructors can NOT perform central line dressing changes </a:t>
            </a:r>
          </a:p>
          <a:p>
            <a:r>
              <a:rPr lang="en-US"/>
              <a:t>Students and Instructors can access and administer IV push medications through a central line, check for approved medications.  </a:t>
            </a:r>
          </a:p>
          <a:p>
            <a:r>
              <a:rPr lang="en-US"/>
              <a:t>These skills may vary from Aurora sites – please refer to each site for variances </a:t>
            </a:r>
          </a:p>
        </p:txBody>
      </p:sp>
      <p:sp>
        <p:nvSpPr>
          <p:cNvPr id="4" name="Slide Number Placeholder 5">
            <a:extLst>
              <a:ext uri="{FF2B5EF4-FFF2-40B4-BE49-F238E27FC236}">
                <a16:creationId xmlns:a16="http://schemas.microsoft.com/office/drawing/2014/main" id="{4EE9031F-32BB-48C1-4C06-BC2CFE121562}"/>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12265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FFFFD-B20B-0439-22B1-5132CA374487}"/>
              </a:ext>
            </a:extLst>
          </p:cNvPr>
          <p:cNvSpPr>
            <a:spLocks noGrp="1"/>
          </p:cNvSpPr>
          <p:nvPr>
            <p:ph type="title"/>
          </p:nvPr>
        </p:nvSpPr>
        <p:spPr/>
        <p:txBody>
          <a:bodyPr/>
          <a:lstStyle/>
          <a:p>
            <a:r>
              <a:rPr lang="en-US" dirty="0"/>
              <a:t>Instructors Passing Oral controlled substances</a:t>
            </a:r>
          </a:p>
        </p:txBody>
      </p:sp>
      <p:sp>
        <p:nvSpPr>
          <p:cNvPr id="3" name="Content Placeholder 2">
            <a:extLst>
              <a:ext uri="{FF2B5EF4-FFF2-40B4-BE49-F238E27FC236}">
                <a16:creationId xmlns:a16="http://schemas.microsoft.com/office/drawing/2014/main" id="{FDBF4B15-36B6-CFF4-830A-061C6E858702}"/>
              </a:ext>
            </a:extLst>
          </p:cNvPr>
          <p:cNvSpPr>
            <a:spLocks noGrp="1"/>
          </p:cNvSpPr>
          <p:nvPr>
            <p:ph idx="1"/>
          </p:nvPr>
        </p:nvSpPr>
        <p:spPr/>
        <p:txBody>
          <a:bodyPr/>
          <a:lstStyle/>
          <a:p>
            <a:r>
              <a:rPr lang="en-US"/>
              <a:t>Reminder that if the instructor would like to remove and pass oral controlled substances – the following workday modules must be completed in Workday: </a:t>
            </a:r>
          </a:p>
          <a:p>
            <a:endParaRPr lang="en-US"/>
          </a:p>
          <a:p>
            <a:endParaRPr lang="en-US"/>
          </a:p>
          <a:p>
            <a:r>
              <a:rPr lang="en-US"/>
              <a:t>Reminder that the instructor can only remove the medication and GIVE the oral controlled substance.  Please also notify the primary RN for the patient if scheduled or PRN oral controlled substances are being given.  This is written in red print on the top of the skills can and can't do list.</a:t>
            </a:r>
          </a:p>
        </p:txBody>
      </p:sp>
      <p:pic>
        <p:nvPicPr>
          <p:cNvPr id="4" name="Picture 3" descr="A close up of a text&#10;&#10;AI-generated content may be incorrect.">
            <a:extLst>
              <a:ext uri="{FF2B5EF4-FFF2-40B4-BE49-F238E27FC236}">
                <a16:creationId xmlns:a16="http://schemas.microsoft.com/office/drawing/2014/main" id="{F82E9289-ACD6-7256-AED5-DE43B38645BB}"/>
              </a:ext>
            </a:extLst>
          </p:cNvPr>
          <p:cNvPicPr>
            <a:picLocks noChangeAspect="1"/>
          </p:cNvPicPr>
          <p:nvPr/>
        </p:nvPicPr>
        <p:blipFill>
          <a:blip r:embed="rId2"/>
          <a:stretch>
            <a:fillRect/>
          </a:stretch>
        </p:blipFill>
        <p:spPr>
          <a:xfrm>
            <a:off x="3080888" y="2922827"/>
            <a:ext cx="6015846" cy="811062"/>
          </a:xfrm>
          <a:prstGeom prst="rect">
            <a:avLst/>
          </a:prstGeom>
        </p:spPr>
      </p:pic>
      <p:sp>
        <p:nvSpPr>
          <p:cNvPr id="5" name="Slide Number Placeholder 5">
            <a:extLst>
              <a:ext uri="{FF2B5EF4-FFF2-40B4-BE49-F238E27FC236}">
                <a16:creationId xmlns:a16="http://schemas.microsoft.com/office/drawing/2014/main" id="{070EE134-AA2C-51B5-B172-810141B42656}"/>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161077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7C922-DC16-4900-B0FA-1E90FA4098BB}"/>
              </a:ext>
            </a:extLst>
          </p:cNvPr>
          <p:cNvSpPr>
            <a:spLocks noGrp="1"/>
          </p:cNvSpPr>
          <p:nvPr>
            <p:ph type="title"/>
          </p:nvPr>
        </p:nvSpPr>
        <p:spPr>
          <a:xfrm>
            <a:off x="1451579" y="1198485"/>
            <a:ext cx="9603275" cy="655269"/>
          </a:xfrm>
        </p:spPr>
        <p:txBody>
          <a:bodyPr>
            <a:normAutofit/>
          </a:bodyPr>
          <a:lstStyle/>
          <a:p>
            <a:r>
              <a:rPr lang="en-US" cap="small" dirty="0"/>
              <a:t>Cosigning Documentation</a:t>
            </a:r>
            <a:endParaRPr lang="en-US" sz="1300" cap="small" dirty="0">
              <a:solidFill>
                <a:srgbClr val="FF0000"/>
              </a:solidFill>
            </a:endParaRPr>
          </a:p>
        </p:txBody>
      </p:sp>
      <p:sp>
        <p:nvSpPr>
          <p:cNvPr id="11" name="Slide Number Placeholder 5">
            <a:extLst>
              <a:ext uri="{FF2B5EF4-FFF2-40B4-BE49-F238E27FC236}">
                <a16:creationId xmlns:a16="http://schemas.microsoft.com/office/drawing/2014/main" id="{3BDB02E5-65CB-800A-0630-29FDC1242B85}"/>
              </a:ext>
            </a:extLst>
          </p:cNvPr>
          <p:cNvSpPr txBox="1">
            <a:spLocks/>
          </p:cNvSpPr>
          <p:nvPr/>
        </p:nvSpPr>
        <p:spPr>
          <a:xfrm>
            <a:off x="11316677" y="6356966"/>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 name="Content Placeholder 6">
            <a:extLst>
              <a:ext uri="{FF2B5EF4-FFF2-40B4-BE49-F238E27FC236}">
                <a16:creationId xmlns:a16="http://schemas.microsoft.com/office/drawing/2014/main" id="{117AEA1C-7738-5169-881C-6DF9FE848F5C}"/>
              </a:ext>
            </a:extLst>
          </p:cNvPr>
          <p:cNvSpPr>
            <a:spLocks noGrp="1"/>
          </p:cNvSpPr>
          <p:nvPr>
            <p:ph idx="1"/>
          </p:nvPr>
        </p:nvSpPr>
        <p:spPr>
          <a:xfrm>
            <a:off x="1451579" y="2103901"/>
            <a:ext cx="9603275" cy="1757886"/>
          </a:xfrm>
        </p:spPr>
        <p:txBody>
          <a:bodyPr>
            <a:normAutofit fontScale="92500"/>
          </a:bodyPr>
          <a:lstStyle/>
          <a:p>
            <a:r>
              <a:rPr lang="en-US" dirty="0">
                <a:effectLst/>
              </a:rPr>
              <a:t>Remind students to select their preceptor or instructor as cosigner for EPIC documentation</a:t>
            </a:r>
          </a:p>
          <a:p>
            <a:r>
              <a:rPr lang="en-US" dirty="0">
                <a:effectLst/>
              </a:rPr>
              <a:t>All documentation must be cosigned by the end of the clinical day</a:t>
            </a:r>
            <a:r>
              <a:rPr lang="en-US" dirty="0"/>
              <a:t> – ALL medications administered and any Flow sheet documentation, try to do this in real time </a:t>
            </a:r>
            <a:endParaRPr lang="en-US" dirty="0">
              <a:effectLst/>
            </a:endParaRPr>
          </a:p>
          <a:p>
            <a:r>
              <a:rPr lang="en-US" dirty="0"/>
              <a:t>Pull </a:t>
            </a:r>
            <a:r>
              <a:rPr lang="en-US" dirty="0">
                <a:effectLst/>
              </a:rPr>
              <a:t>in </a:t>
            </a:r>
            <a:r>
              <a:rPr lang="en-US" dirty="0"/>
              <a:t>the "Cosign Report" from the Summary Activity </a:t>
            </a:r>
            <a:endParaRPr lang="en-US" dirty="0">
              <a:effectLst/>
            </a:endParaRPr>
          </a:p>
          <a:p>
            <a:endParaRPr lang="en-US" dirty="0">
              <a:effectLst/>
            </a:endParaRPr>
          </a:p>
          <a:p>
            <a:pPr marL="0" indent="0">
              <a:buNone/>
            </a:pPr>
            <a:endParaRPr lang="en-US" dirty="0"/>
          </a:p>
        </p:txBody>
      </p:sp>
      <p:pic>
        <p:nvPicPr>
          <p:cNvPr id="3" name="Picture 2">
            <a:extLst>
              <a:ext uri="{FF2B5EF4-FFF2-40B4-BE49-F238E27FC236}">
                <a16:creationId xmlns:a16="http://schemas.microsoft.com/office/drawing/2014/main" id="{F9CE0172-530D-D42F-B88D-BFB2887257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62454" y="226640"/>
            <a:ext cx="2846705" cy="564515"/>
          </a:xfrm>
          <a:prstGeom prst="rect">
            <a:avLst/>
          </a:prstGeom>
          <a:noFill/>
          <a:ln>
            <a:noFill/>
          </a:ln>
        </p:spPr>
      </p:pic>
    </p:spTree>
    <p:extLst>
      <p:ext uri="{BB962C8B-B14F-4D97-AF65-F5344CB8AC3E}">
        <p14:creationId xmlns:p14="http://schemas.microsoft.com/office/powerpoint/2010/main" val="1269743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C5112-57CE-3241-D495-0B24EEC45830}"/>
              </a:ext>
            </a:extLst>
          </p:cNvPr>
          <p:cNvSpPr>
            <a:spLocks noGrp="1"/>
          </p:cNvSpPr>
          <p:nvPr>
            <p:ph type="title"/>
          </p:nvPr>
        </p:nvSpPr>
        <p:spPr/>
        <p:txBody>
          <a:bodyPr/>
          <a:lstStyle/>
          <a:p>
            <a:r>
              <a:rPr lang="en-US" dirty="0"/>
              <a:t>My Clinical Exchange Reminders</a:t>
            </a:r>
          </a:p>
        </p:txBody>
      </p:sp>
      <p:sp>
        <p:nvSpPr>
          <p:cNvPr id="3" name="Content Placeholder 2">
            <a:extLst>
              <a:ext uri="{FF2B5EF4-FFF2-40B4-BE49-F238E27FC236}">
                <a16:creationId xmlns:a16="http://schemas.microsoft.com/office/drawing/2014/main" id="{FC913D7D-F108-9092-8D6F-837DF432E466}"/>
              </a:ext>
            </a:extLst>
          </p:cNvPr>
          <p:cNvSpPr>
            <a:spLocks noGrp="1"/>
          </p:cNvSpPr>
          <p:nvPr>
            <p:ph idx="1"/>
          </p:nvPr>
        </p:nvSpPr>
        <p:spPr/>
        <p:txBody>
          <a:bodyPr/>
          <a:lstStyle/>
          <a:p>
            <a:r>
              <a:rPr lang="en-US" dirty="0"/>
              <a:t>Please ensure your students have the green thumbs up for required documents – this will help with delays with obtaining workday and EPIC access</a:t>
            </a:r>
          </a:p>
          <a:p>
            <a:r>
              <a:rPr lang="en-US" dirty="0"/>
              <a:t>Instructor’s quiz – NEW***</a:t>
            </a:r>
          </a:p>
          <a:p>
            <a:pPr marL="0" indent="0">
              <a:buNone/>
            </a:pPr>
            <a:endParaRPr lang="en-US" dirty="0"/>
          </a:p>
        </p:txBody>
      </p:sp>
      <p:pic>
        <p:nvPicPr>
          <p:cNvPr id="5" name="Picture 4">
            <a:extLst>
              <a:ext uri="{FF2B5EF4-FFF2-40B4-BE49-F238E27FC236}">
                <a16:creationId xmlns:a16="http://schemas.microsoft.com/office/drawing/2014/main" id="{C8E3A953-FC37-0206-9151-15F715974C5A}"/>
              </a:ext>
            </a:extLst>
          </p:cNvPr>
          <p:cNvPicPr>
            <a:picLocks noChangeAspect="1"/>
          </p:cNvPicPr>
          <p:nvPr/>
        </p:nvPicPr>
        <p:blipFill>
          <a:blip r:embed="rId2"/>
          <a:stretch>
            <a:fillRect/>
          </a:stretch>
        </p:blipFill>
        <p:spPr>
          <a:xfrm>
            <a:off x="1680882" y="3519075"/>
            <a:ext cx="9059539" cy="1590897"/>
          </a:xfrm>
          <a:prstGeom prst="rect">
            <a:avLst/>
          </a:prstGeom>
        </p:spPr>
      </p:pic>
      <p:sp>
        <p:nvSpPr>
          <p:cNvPr id="4" name="Slide Number Placeholder 5">
            <a:extLst>
              <a:ext uri="{FF2B5EF4-FFF2-40B4-BE49-F238E27FC236}">
                <a16:creationId xmlns:a16="http://schemas.microsoft.com/office/drawing/2014/main" id="{DF47AA50-43D1-2BCB-5059-81A2D318883D}"/>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659998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BA8CC-C7C1-8EB9-2B01-43CC2C03E1C9}"/>
              </a:ext>
            </a:extLst>
          </p:cNvPr>
          <p:cNvSpPr>
            <a:spLocks noGrp="1"/>
          </p:cNvSpPr>
          <p:nvPr>
            <p:ph type="title"/>
          </p:nvPr>
        </p:nvSpPr>
        <p:spPr/>
        <p:txBody>
          <a:bodyPr/>
          <a:lstStyle/>
          <a:p>
            <a:r>
              <a:rPr lang="en-US" dirty="0"/>
              <a:t>MCE Reminders, CON’T</a:t>
            </a:r>
          </a:p>
        </p:txBody>
      </p:sp>
      <p:sp>
        <p:nvSpPr>
          <p:cNvPr id="3" name="Content Placeholder 2">
            <a:extLst>
              <a:ext uri="{FF2B5EF4-FFF2-40B4-BE49-F238E27FC236}">
                <a16:creationId xmlns:a16="http://schemas.microsoft.com/office/drawing/2014/main" id="{931CCFB9-14FA-1623-556F-FBCCBEA4A91E}"/>
              </a:ext>
            </a:extLst>
          </p:cNvPr>
          <p:cNvSpPr>
            <a:spLocks noGrp="1"/>
          </p:cNvSpPr>
          <p:nvPr>
            <p:ph idx="1"/>
          </p:nvPr>
        </p:nvSpPr>
        <p:spPr/>
        <p:txBody>
          <a:bodyPr/>
          <a:lstStyle/>
          <a:p>
            <a:r>
              <a:rPr lang="en-US" dirty="0"/>
              <a:t>OR and Perianesthesia (Preop and PACU) requests – will now be reviewed by those departments and the department NPDs (Nursing Professional Development Practitioners)</a:t>
            </a:r>
          </a:p>
          <a:p>
            <a:r>
              <a:rPr lang="en-US" dirty="0"/>
              <a:t>OR 1:1 Precepted led requests – Greg Farr </a:t>
            </a:r>
            <a:r>
              <a:rPr lang="en-US" dirty="0">
                <a:hlinkClick r:id="rId2"/>
              </a:rPr>
              <a:t>greg.farr@aah.org</a:t>
            </a:r>
            <a:endParaRPr lang="en-US" dirty="0"/>
          </a:p>
          <a:p>
            <a:r>
              <a:rPr lang="en-US" dirty="0"/>
              <a:t>Perianesthesia (preop, PACU, same day surgery) – Chelsea Rolain </a:t>
            </a:r>
            <a:r>
              <a:rPr lang="en-US" dirty="0">
                <a:hlinkClick r:id="rId3"/>
              </a:rPr>
              <a:t>Chelsea.Rolain@aah.org</a:t>
            </a:r>
            <a:r>
              <a:rPr lang="en-US" dirty="0"/>
              <a:t> </a:t>
            </a:r>
          </a:p>
          <a:p>
            <a:r>
              <a:rPr lang="en-US" dirty="0"/>
              <a:t>GI Lab, Cath Lab, and wound will still come to me</a:t>
            </a:r>
          </a:p>
        </p:txBody>
      </p:sp>
      <p:sp>
        <p:nvSpPr>
          <p:cNvPr id="4" name="Slide Number Placeholder 5">
            <a:extLst>
              <a:ext uri="{FF2B5EF4-FFF2-40B4-BE49-F238E27FC236}">
                <a16:creationId xmlns:a16="http://schemas.microsoft.com/office/drawing/2014/main" id="{C02D9D65-BA7E-B972-4AEB-C3F2D298B9F9}"/>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145067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3828-56F7-1232-E226-7D7F3B86775B}"/>
              </a:ext>
            </a:extLst>
          </p:cNvPr>
          <p:cNvSpPr>
            <a:spLocks noGrp="1"/>
          </p:cNvSpPr>
          <p:nvPr>
            <p:ph type="title"/>
          </p:nvPr>
        </p:nvSpPr>
        <p:spPr>
          <a:xfrm>
            <a:off x="1451579" y="656030"/>
            <a:ext cx="9603275" cy="726290"/>
          </a:xfrm>
        </p:spPr>
        <p:txBody>
          <a:bodyPr/>
          <a:lstStyle/>
          <a:p>
            <a:r>
              <a:rPr lang="en-US" cap="small" dirty="0"/>
              <a:t>Practice reminders</a:t>
            </a:r>
            <a:endParaRPr lang="en-US" dirty="0"/>
          </a:p>
        </p:txBody>
      </p:sp>
      <p:sp>
        <p:nvSpPr>
          <p:cNvPr id="3" name="Content Placeholder 2">
            <a:extLst>
              <a:ext uri="{FF2B5EF4-FFF2-40B4-BE49-F238E27FC236}">
                <a16:creationId xmlns:a16="http://schemas.microsoft.com/office/drawing/2014/main" id="{82B48147-B56C-D56A-8378-874E14A271C3}"/>
              </a:ext>
            </a:extLst>
          </p:cNvPr>
          <p:cNvSpPr>
            <a:spLocks noGrp="1"/>
          </p:cNvSpPr>
          <p:nvPr>
            <p:ph idx="1"/>
          </p:nvPr>
        </p:nvSpPr>
        <p:spPr>
          <a:xfrm>
            <a:off x="1451579" y="1971675"/>
            <a:ext cx="10140346" cy="3707035"/>
          </a:xfrm>
        </p:spPr>
        <p:txBody>
          <a:bodyPr>
            <a:normAutofit fontScale="70000" lnSpcReduction="20000"/>
          </a:bodyPr>
          <a:lstStyle/>
          <a:p>
            <a:pPr marL="0" marR="0">
              <a:spcBef>
                <a:spcPts val="0"/>
              </a:spcBef>
              <a:spcAft>
                <a:spcPts val="0"/>
              </a:spcAft>
            </a:pPr>
            <a:r>
              <a:rPr lang="en-US" dirty="0">
                <a:effectLst/>
                <a:latin typeface="+mj-lt"/>
                <a:ea typeface="Aptos" panose="020B0004020202020204" pitchFamily="34" charset="0"/>
                <a:cs typeface="Aptos" panose="020B0004020202020204" pitchFamily="34" charset="0"/>
              </a:rPr>
              <a:t>Oral care TWICE daily</a:t>
            </a:r>
          </a:p>
          <a:p>
            <a:pPr marL="0">
              <a:spcBef>
                <a:spcPts val="0"/>
              </a:spcBef>
            </a:pPr>
            <a:r>
              <a:rPr lang="en-US" dirty="0">
                <a:latin typeface="+mj-lt"/>
                <a:ea typeface="Aptos" panose="020B0004020202020204" pitchFamily="34" charset="0"/>
                <a:cs typeface="Aptos" panose="020B0004020202020204" pitchFamily="34" charset="0"/>
              </a:rPr>
              <a:t>Sage CHG</a:t>
            </a:r>
            <a:r>
              <a:rPr lang="en-US" dirty="0">
                <a:effectLst/>
                <a:latin typeface="+mj-lt"/>
                <a:ea typeface="Aptos" panose="020B0004020202020204" pitchFamily="34" charset="0"/>
                <a:cs typeface="Aptos" panose="020B0004020202020204" pitchFamily="34" charset="0"/>
              </a:rPr>
              <a:t> bath once daily for all patients with central lines and for patients with un-accessed ports</a:t>
            </a:r>
          </a:p>
          <a:p>
            <a:pPr marL="0">
              <a:spcBef>
                <a:spcPts val="0"/>
              </a:spcBef>
            </a:pPr>
            <a:r>
              <a:rPr lang="en-US" dirty="0"/>
              <a:t>“Wipe the line" with CHG or </a:t>
            </a:r>
            <a:r>
              <a:rPr lang="en-US" dirty="0" err="1"/>
              <a:t>Prevantics</a:t>
            </a:r>
            <a:r>
              <a:rPr lang="en-US" dirty="0"/>
              <a:t> wipes includes wiping all drain, lines, and tubes from the insertion site and six inches down the tubing.  One wipe for each line.</a:t>
            </a:r>
            <a:endParaRPr lang="en-US" dirty="0">
              <a:effectLst/>
              <a:latin typeface="+mj-lt"/>
              <a:ea typeface="Aptos" panose="020B0004020202020204" pitchFamily="34" charset="0"/>
              <a:cs typeface="Aptos" panose="020B0004020202020204" pitchFamily="34" charset="0"/>
            </a:endParaRPr>
          </a:p>
          <a:p>
            <a:pPr marL="0" marR="0">
              <a:spcBef>
                <a:spcPts val="0"/>
              </a:spcBef>
              <a:spcAft>
                <a:spcPts val="0"/>
              </a:spcAft>
            </a:pPr>
            <a:r>
              <a:rPr lang="en-US" dirty="0">
                <a:effectLst/>
                <a:latin typeface="+mj-lt"/>
                <a:ea typeface="Aptos" panose="020B0004020202020204" pitchFamily="34" charset="0"/>
                <a:cs typeface="Aptos" panose="020B0004020202020204" pitchFamily="34" charset="0"/>
              </a:rPr>
              <a:t>Peri care and catheter care once daily, and PRN with each BM</a:t>
            </a:r>
          </a:p>
          <a:p>
            <a:pPr marL="0" marR="0">
              <a:spcBef>
                <a:spcPts val="0"/>
              </a:spcBef>
              <a:spcAft>
                <a:spcPts val="0"/>
              </a:spcAft>
            </a:pPr>
            <a:r>
              <a:rPr lang="en-US" dirty="0">
                <a:latin typeface="+mj-lt"/>
                <a:ea typeface="Aptos" panose="020B0004020202020204" pitchFamily="34" charset="0"/>
                <a:cs typeface="Aptos" panose="020B0004020202020204" pitchFamily="34" charset="0"/>
              </a:rPr>
              <a:t>Bed alarms, chair alarms, gait belt when needed, review room signage/whiteboard</a:t>
            </a:r>
          </a:p>
          <a:p>
            <a:pPr marL="0" marR="0">
              <a:spcBef>
                <a:spcPts val="0"/>
              </a:spcBef>
              <a:spcAft>
                <a:spcPts val="0"/>
              </a:spcAft>
            </a:pPr>
            <a:r>
              <a:rPr lang="en-US" dirty="0">
                <a:effectLst/>
                <a:latin typeface="+mj-lt"/>
                <a:ea typeface="Aptos" panose="020B0004020202020204" pitchFamily="34" charset="0"/>
                <a:cs typeface="Aptos" panose="020B0004020202020204" pitchFamily="34" charset="0"/>
              </a:rPr>
              <a:t>Bed alarms for fall risk patients need to be set to Zone 2</a:t>
            </a:r>
          </a:p>
          <a:p>
            <a:pPr marL="0">
              <a:spcBef>
                <a:spcPts val="0"/>
              </a:spcBef>
            </a:pPr>
            <a:r>
              <a:rPr lang="en-US" dirty="0">
                <a:latin typeface="Gill Sans MT"/>
                <a:ea typeface="Aptos" panose="020B0004020202020204" pitchFamily="34" charset="0"/>
                <a:cs typeface="Aptos" panose="020B0004020202020204" pitchFamily="34" charset="0"/>
              </a:rPr>
              <a:t>No Soap and Water in basins for bath instead use: Sage Bath Wipes, or can use washcloth with running water and soap can be 	used, new washcloth for each area</a:t>
            </a:r>
            <a:endParaRPr lang="en-US" dirty="0">
              <a:effectLst/>
              <a:latin typeface="Gill Sans MT"/>
              <a:ea typeface="Aptos" panose="020B0004020202020204" pitchFamily="34" charset="0"/>
              <a:cs typeface="Aptos" panose="020B0004020202020204" pitchFamily="34" charset="0"/>
            </a:endParaRPr>
          </a:p>
          <a:p>
            <a:pPr marL="0">
              <a:spcBef>
                <a:spcPts val="0"/>
              </a:spcBef>
            </a:pPr>
            <a:r>
              <a:rPr lang="en-US" dirty="0">
                <a:latin typeface="Gill Sans MT"/>
              </a:rPr>
              <a:t>New Tube Feeding Pumps – Cardinal Omni </a:t>
            </a:r>
          </a:p>
          <a:p>
            <a:pPr marL="0">
              <a:spcBef>
                <a:spcPts val="0"/>
              </a:spcBef>
            </a:pPr>
            <a:r>
              <a:rPr lang="en-US" dirty="0">
                <a:latin typeface="Gill Sans MT"/>
              </a:rPr>
              <a:t>Alaris Pump Interoperability </a:t>
            </a:r>
          </a:p>
          <a:p>
            <a:pPr marL="0">
              <a:spcBef>
                <a:spcPts val="0"/>
              </a:spcBef>
            </a:pPr>
            <a:r>
              <a:rPr lang="en-US" dirty="0">
                <a:latin typeface="Gill Sans MT"/>
              </a:rPr>
              <a:t>Call Rapid response for unwitnessed falls </a:t>
            </a:r>
          </a:p>
          <a:p>
            <a:pPr marL="0">
              <a:spcBef>
                <a:spcPts val="0"/>
              </a:spcBef>
            </a:pPr>
            <a:r>
              <a:rPr lang="en-US" dirty="0">
                <a:latin typeface="Gill Sans MT"/>
              </a:rPr>
              <a:t>Assign 1-2 students per week to administer medications</a:t>
            </a:r>
          </a:p>
          <a:p>
            <a:pPr marL="0">
              <a:spcBef>
                <a:spcPts val="0"/>
              </a:spcBef>
            </a:pPr>
            <a:r>
              <a:rPr lang="en-US" dirty="0">
                <a:latin typeface="Gill Sans MT"/>
              </a:rPr>
              <a:t>Code/Rapid response situations</a:t>
            </a:r>
          </a:p>
          <a:p>
            <a:pPr marL="0">
              <a:spcBef>
                <a:spcPts val="0"/>
              </a:spcBef>
            </a:pPr>
            <a:r>
              <a:rPr lang="en-US" dirty="0">
                <a:latin typeface="Gill Sans MT"/>
              </a:rPr>
              <a:t>Telemetry Reminders – will post in chat</a:t>
            </a:r>
          </a:p>
          <a:p>
            <a:pPr marL="0">
              <a:spcBef>
                <a:spcPts val="0"/>
              </a:spcBef>
            </a:pPr>
            <a:endParaRPr lang="en-US" dirty="0">
              <a:latin typeface="Gill Sans MT"/>
            </a:endParaRPr>
          </a:p>
          <a:p>
            <a:pPr marL="0">
              <a:spcBef>
                <a:spcPts val="0"/>
              </a:spcBef>
            </a:pPr>
            <a:endParaRPr lang="en-US" dirty="0">
              <a:latin typeface="Gill Sans MT"/>
            </a:endParaRPr>
          </a:p>
          <a:p>
            <a:pPr marL="0" indent="0">
              <a:spcBef>
                <a:spcPts val="0"/>
              </a:spcBef>
              <a:buNone/>
            </a:pPr>
            <a:endParaRPr lang="en-US" dirty="0">
              <a:latin typeface="Gill Sans MT"/>
            </a:endParaRPr>
          </a:p>
          <a:p>
            <a:pPr marL="0" indent="0">
              <a:spcBef>
                <a:spcPts val="0"/>
              </a:spcBef>
              <a:buNone/>
            </a:pPr>
            <a:endParaRPr lang="en-US" sz="1800" dirty="0">
              <a:latin typeface="Aptos" panose="020B0004020202020204" pitchFamily="34" charset="0"/>
            </a:endParaRPr>
          </a:p>
          <a:p>
            <a:endParaRPr lang="en-US" dirty="0"/>
          </a:p>
          <a:p>
            <a:endParaRPr lang="en-US" dirty="0"/>
          </a:p>
        </p:txBody>
      </p:sp>
      <p:sp>
        <p:nvSpPr>
          <p:cNvPr id="6" name="Slide Number Placeholder 5">
            <a:extLst>
              <a:ext uri="{FF2B5EF4-FFF2-40B4-BE49-F238E27FC236}">
                <a16:creationId xmlns:a16="http://schemas.microsoft.com/office/drawing/2014/main" id="{9F3D38EB-05DA-AD10-E247-0CBD512E16C2}"/>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7" name="Picture 6">
            <a:extLst>
              <a:ext uri="{FF2B5EF4-FFF2-40B4-BE49-F238E27FC236}">
                <a16:creationId xmlns:a16="http://schemas.microsoft.com/office/drawing/2014/main" id="{AF48BAC5-52CE-0F35-B07B-5221557B9F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83244" y="82805"/>
            <a:ext cx="2846463" cy="564467"/>
          </a:xfrm>
          <a:prstGeom prst="rect">
            <a:avLst/>
          </a:prstGeom>
          <a:noFill/>
          <a:ln>
            <a:noFill/>
          </a:ln>
        </p:spPr>
      </p:pic>
    </p:spTree>
    <p:extLst>
      <p:ext uri="{BB962C8B-B14F-4D97-AF65-F5344CB8AC3E}">
        <p14:creationId xmlns:p14="http://schemas.microsoft.com/office/powerpoint/2010/main" val="3263352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bwMode="ltGray">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23" name="Straight Connector 22">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5" name="Rectangle 24">
            <a:extLst>
              <a:ext uri="{FF2B5EF4-FFF2-40B4-BE49-F238E27FC236}">
                <a16:creationId xmlns:a16="http://schemas.microsoft.com/office/drawing/2014/main" id="{82F2350F-B1BB-4308-A267-CFFA3576E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90DCA56C-7A25-4BD4-AA72-5256E68BE4CB}"/>
              </a:ext>
            </a:extLst>
          </p:cNvPr>
          <p:cNvSpPr>
            <a:spLocks noGrp="1"/>
          </p:cNvSpPr>
          <p:nvPr>
            <p:ph type="ctrTitle"/>
          </p:nvPr>
        </p:nvSpPr>
        <p:spPr>
          <a:xfrm>
            <a:off x="1752966" y="1303192"/>
            <a:ext cx="9716983" cy="2922580"/>
          </a:xfrm>
        </p:spPr>
        <p:txBody>
          <a:bodyPr anchor="ctr">
            <a:normAutofit fontScale="90000"/>
          </a:bodyPr>
          <a:lstStyle/>
          <a:p>
            <a:r>
              <a:rPr lang="en-US" sz="5000" b="1" cap="small"/>
              <a:t>Welcome</a:t>
            </a:r>
            <a:br>
              <a:rPr lang="en-US" sz="5000" b="1" cap="small"/>
            </a:br>
            <a:r>
              <a:rPr lang="en-US" sz="5000" b="1" cap="small"/>
              <a:t>Sherri Hanrahan	</a:t>
            </a:r>
            <a:br>
              <a:rPr lang="en-US" sz="3200" b="1" cap="small"/>
            </a:br>
            <a:r>
              <a:rPr lang="en-US" sz="2700" b="1" cap="small"/>
              <a:t>BSN Program Director | Bellin College &amp;</a:t>
            </a:r>
            <a:br>
              <a:rPr lang="en-US" sz="2700" b="1" cap="small"/>
            </a:br>
            <a:r>
              <a:rPr lang="en-US" sz="2700" b="1" cap="small"/>
              <a:t>Chair of the Greater Green Bay Health Care Alliance</a:t>
            </a:r>
            <a:br>
              <a:rPr lang="en-US" sz="5000"/>
            </a:br>
            <a:br>
              <a:rPr lang="en-US" sz="5000"/>
            </a:br>
            <a:endParaRPr lang="en-US" sz="5000"/>
          </a:p>
        </p:txBody>
      </p:sp>
      <p:sp>
        <p:nvSpPr>
          <p:cNvPr id="3" name="Subtitle 2">
            <a:extLst>
              <a:ext uri="{FF2B5EF4-FFF2-40B4-BE49-F238E27FC236}">
                <a16:creationId xmlns:a16="http://schemas.microsoft.com/office/drawing/2014/main" id="{BBBCF363-1123-45B1-8A9A-ABCDA40EF3F2}"/>
              </a:ext>
            </a:extLst>
          </p:cNvPr>
          <p:cNvSpPr>
            <a:spLocks noGrp="1"/>
          </p:cNvSpPr>
          <p:nvPr>
            <p:ph type="subTitle" idx="1"/>
          </p:nvPr>
        </p:nvSpPr>
        <p:spPr>
          <a:xfrm>
            <a:off x="1752966" y="4744864"/>
            <a:ext cx="8686800" cy="631270"/>
          </a:xfrm>
        </p:spPr>
        <p:txBody>
          <a:bodyPr>
            <a:normAutofit/>
          </a:bodyPr>
          <a:lstStyle/>
          <a:p>
            <a:r>
              <a:rPr lang="en-US">
                <a:ea typeface="Tahoma" panose="020B0604030504040204" pitchFamily="34" charset="0"/>
                <a:cs typeface="Tahoma" panose="020B0604030504040204" pitchFamily="34" charset="0"/>
              </a:rPr>
              <a:t>August 2026</a:t>
            </a:r>
          </a:p>
          <a:p>
            <a:endParaRPr lang="en-US"/>
          </a:p>
        </p:txBody>
      </p:sp>
      <p:cxnSp>
        <p:nvCxnSpPr>
          <p:cNvPr id="27" name="Straight Connector 26">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536431"/>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9" name="Picture 28">
            <a:extLst>
              <a:ext uri="{FF2B5EF4-FFF2-40B4-BE49-F238E27FC236}">
                <a16:creationId xmlns:a16="http://schemas.microsoft.com/office/drawing/2014/main" id="{413B0556-E869-4B1C-A499-EB13D96B90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11" name="Slide Number Placeholder 5">
            <a:extLst>
              <a:ext uri="{FF2B5EF4-FFF2-40B4-BE49-F238E27FC236}">
                <a16:creationId xmlns:a16="http://schemas.microsoft.com/office/drawing/2014/main" id="{73C78A7F-CF9E-44B5-91EC-B8BF815BF53A}"/>
              </a:ext>
            </a:extLst>
          </p:cNvPr>
          <p:cNvSpPr txBox="1">
            <a:spLocks/>
          </p:cNvSpPr>
          <p:nvPr/>
        </p:nvSpPr>
        <p:spPr>
          <a:xfrm>
            <a:off x="11283518" y="6369165"/>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93424154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C294E-669B-3BD4-90CD-3BB3C8395C23}"/>
              </a:ext>
            </a:extLst>
          </p:cNvPr>
          <p:cNvSpPr>
            <a:spLocks noGrp="1"/>
          </p:cNvSpPr>
          <p:nvPr>
            <p:ph type="title"/>
          </p:nvPr>
        </p:nvSpPr>
        <p:spPr/>
        <p:txBody>
          <a:bodyPr/>
          <a:lstStyle/>
          <a:p>
            <a:pPr algn="ctr"/>
            <a:r>
              <a:rPr lang="en-US" dirty="0" err="1"/>
              <a:t>ImprIvata</a:t>
            </a:r>
            <a:r>
              <a:rPr lang="en-US" dirty="0"/>
              <a:t> – EPIC Tap &amp; Go – August 11</a:t>
            </a:r>
            <a:r>
              <a:rPr lang="en-US" baseline="30000" dirty="0"/>
              <a:t>th</a:t>
            </a:r>
            <a:br>
              <a:rPr lang="en-US" baseline="30000" dirty="0"/>
            </a:br>
            <a:r>
              <a:rPr lang="en-US" baseline="30000" dirty="0"/>
              <a:t>(Instructors only)</a:t>
            </a:r>
            <a:r>
              <a:rPr lang="en-US" dirty="0"/>
              <a:t> </a:t>
            </a:r>
          </a:p>
        </p:txBody>
      </p:sp>
      <p:pic>
        <p:nvPicPr>
          <p:cNvPr id="5" name="Content Placeholder 4">
            <a:extLst>
              <a:ext uri="{FF2B5EF4-FFF2-40B4-BE49-F238E27FC236}">
                <a16:creationId xmlns:a16="http://schemas.microsoft.com/office/drawing/2014/main" id="{35ECC0C3-EE4A-7C54-7CEA-39E975C6202E}"/>
              </a:ext>
            </a:extLst>
          </p:cNvPr>
          <p:cNvPicPr>
            <a:picLocks noGrp="1" noChangeAspect="1"/>
          </p:cNvPicPr>
          <p:nvPr>
            <p:ph idx="1"/>
          </p:nvPr>
        </p:nvPicPr>
        <p:blipFill>
          <a:blip r:embed="rId2"/>
          <a:stretch>
            <a:fillRect/>
          </a:stretch>
        </p:blipFill>
        <p:spPr>
          <a:xfrm>
            <a:off x="2294972" y="2021441"/>
            <a:ext cx="7916380" cy="3439005"/>
          </a:xfrm>
          <a:prstGeom prst="rect">
            <a:avLst/>
          </a:prstGeom>
        </p:spPr>
      </p:pic>
      <p:sp>
        <p:nvSpPr>
          <p:cNvPr id="3" name="Slide Number Placeholder 5">
            <a:extLst>
              <a:ext uri="{FF2B5EF4-FFF2-40B4-BE49-F238E27FC236}">
                <a16:creationId xmlns:a16="http://schemas.microsoft.com/office/drawing/2014/main" id="{DE6BA2C4-9A50-CA9B-A8A6-A875328CDDD4}"/>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21124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38413-B438-D4FE-EAE7-C7FBAAED14EF}"/>
              </a:ext>
            </a:extLst>
          </p:cNvPr>
          <p:cNvSpPr>
            <a:spLocks noGrp="1"/>
          </p:cNvSpPr>
          <p:nvPr>
            <p:ph type="title"/>
          </p:nvPr>
        </p:nvSpPr>
        <p:spPr/>
        <p:txBody>
          <a:bodyPr/>
          <a:lstStyle/>
          <a:p>
            <a:r>
              <a:rPr lang="en-US" dirty="0"/>
              <a:t>Additional Modules (not required)</a:t>
            </a:r>
          </a:p>
        </p:txBody>
      </p:sp>
      <p:sp>
        <p:nvSpPr>
          <p:cNvPr id="3" name="Content Placeholder 2">
            <a:extLst>
              <a:ext uri="{FF2B5EF4-FFF2-40B4-BE49-F238E27FC236}">
                <a16:creationId xmlns:a16="http://schemas.microsoft.com/office/drawing/2014/main" id="{9D60F7AB-F267-0381-7217-A2346625BF6F}"/>
              </a:ext>
            </a:extLst>
          </p:cNvPr>
          <p:cNvSpPr>
            <a:spLocks noGrp="1"/>
          </p:cNvSpPr>
          <p:nvPr>
            <p:ph idx="1"/>
          </p:nvPr>
        </p:nvSpPr>
        <p:spPr/>
        <p:txBody>
          <a:bodyPr/>
          <a:lstStyle/>
          <a:p>
            <a:r>
              <a:rPr lang="en-US" dirty="0"/>
              <a:t>“Inpatient Bed Review” – great overview of the Stryker beds, bed alarms, bariatric bed, etc.</a:t>
            </a:r>
          </a:p>
          <a:p>
            <a:r>
              <a:rPr lang="en-US" dirty="0"/>
              <a:t>"Foundational TIDE (Trauma-Informed De-escalation Education") - Defines Workplace violence and strategies to de-escalate </a:t>
            </a:r>
          </a:p>
          <a:p>
            <a:r>
              <a:rPr lang="en-US" dirty="0"/>
              <a:t>“Epic IV Pump Integration”</a:t>
            </a:r>
          </a:p>
        </p:txBody>
      </p:sp>
      <p:pic>
        <p:nvPicPr>
          <p:cNvPr id="4" name="Picture 3">
            <a:extLst>
              <a:ext uri="{FF2B5EF4-FFF2-40B4-BE49-F238E27FC236}">
                <a16:creationId xmlns:a16="http://schemas.microsoft.com/office/drawing/2014/main" id="{11ECADDA-8331-0D22-23D5-65DD34B130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83244" y="82805"/>
            <a:ext cx="2846463" cy="564467"/>
          </a:xfrm>
          <a:prstGeom prst="rect">
            <a:avLst/>
          </a:prstGeom>
          <a:noFill/>
          <a:ln>
            <a:noFill/>
          </a:ln>
        </p:spPr>
      </p:pic>
      <p:sp>
        <p:nvSpPr>
          <p:cNvPr id="5" name="Slide Number Placeholder 5">
            <a:extLst>
              <a:ext uri="{FF2B5EF4-FFF2-40B4-BE49-F238E27FC236}">
                <a16:creationId xmlns:a16="http://schemas.microsoft.com/office/drawing/2014/main" id="{475C54FE-CD9D-2D7A-84A3-A4A9FF6C7E00}"/>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003419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6D80B-6C1D-711E-FF95-4EC82098F912}"/>
              </a:ext>
            </a:extLst>
          </p:cNvPr>
          <p:cNvSpPr>
            <a:spLocks noGrp="1"/>
          </p:cNvSpPr>
          <p:nvPr>
            <p:ph type="title"/>
          </p:nvPr>
        </p:nvSpPr>
        <p:spPr/>
        <p:txBody>
          <a:bodyPr/>
          <a:lstStyle/>
          <a:p>
            <a:r>
              <a:rPr lang="en-US" dirty="0"/>
              <a:t>Required immunizations</a:t>
            </a:r>
          </a:p>
        </p:txBody>
      </p:sp>
      <p:sp>
        <p:nvSpPr>
          <p:cNvPr id="3" name="Content Placeholder 2">
            <a:extLst>
              <a:ext uri="{FF2B5EF4-FFF2-40B4-BE49-F238E27FC236}">
                <a16:creationId xmlns:a16="http://schemas.microsoft.com/office/drawing/2014/main" id="{B3E38ADB-120B-D378-B2CB-0BDBA843468D}"/>
              </a:ext>
            </a:extLst>
          </p:cNvPr>
          <p:cNvSpPr>
            <a:spLocks noGrp="1"/>
          </p:cNvSpPr>
          <p:nvPr>
            <p:ph idx="1"/>
          </p:nvPr>
        </p:nvSpPr>
        <p:spPr/>
        <p:txBody>
          <a:bodyPr/>
          <a:lstStyle/>
          <a:p>
            <a:r>
              <a:rPr lang="en-US" dirty="0"/>
              <a:t>TB test and annual screening questionnaire </a:t>
            </a:r>
          </a:p>
          <a:p>
            <a:r>
              <a:rPr lang="en-US" dirty="0"/>
              <a:t>Rubella</a:t>
            </a:r>
          </a:p>
          <a:p>
            <a:r>
              <a:rPr lang="en-US" dirty="0"/>
              <a:t>Influenza (October-March)</a:t>
            </a:r>
          </a:p>
          <a:p>
            <a:r>
              <a:rPr lang="en-US" dirty="0"/>
              <a:t>Declination form on student's Website for all others – form needs to be uploaded into MCE</a:t>
            </a:r>
          </a:p>
          <a:p>
            <a:r>
              <a:rPr lang="en-US" dirty="0"/>
              <a:t>Influenza Vaccine accommodation – through "</a:t>
            </a:r>
            <a:r>
              <a:rPr lang="en-US" dirty="0" err="1"/>
              <a:t>TrackMy</a:t>
            </a:r>
            <a:r>
              <a:rPr lang="en-US" dirty="0"/>
              <a:t>" reach out for form/instructions – new code for this year – please email for document/tip sheet </a:t>
            </a:r>
          </a:p>
        </p:txBody>
      </p:sp>
      <p:sp>
        <p:nvSpPr>
          <p:cNvPr id="4" name="Slide Number Placeholder 5">
            <a:extLst>
              <a:ext uri="{FF2B5EF4-FFF2-40B4-BE49-F238E27FC236}">
                <a16:creationId xmlns:a16="http://schemas.microsoft.com/office/drawing/2014/main" id="{0EB5BB53-EAE3-C865-6F13-69844BA2BCA4}"/>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116568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AEEC3-5246-4071-8FB5-FA3469CEA2E3}"/>
              </a:ext>
            </a:extLst>
          </p:cNvPr>
          <p:cNvSpPr>
            <a:spLocks noGrp="1"/>
          </p:cNvSpPr>
          <p:nvPr>
            <p:ph type="title"/>
          </p:nvPr>
        </p:nvSpPr>
        <p:spPr>
          <a:xfrm>
            <a:off x="1429547" y="1145846"/>
            <a:ext cx="5255097" cy="509374"/>
          </a:xfrm>
        </p:spPr>
        <p:txBody>
          <a:bodyPr>
            <a:noAutofit/>
          </a:bodyPr>
          <a:lstStyle/>
          <a:p>
            <a:r>
              <a:rPr lang="en-US" dirty="0"/>
              <a:t>L.A.U.N.C.H. Program</a:t>
            </a:r>
          </a:p>
        </p:txBody>
      </p:sp>
      <p:pic>
        <p:nvPicPr>
          <p:cNvPr id="6" name="Picture 5">
            <a:extLst>
              <a:ext uri="{FF2B5EF4-FFF2-40B4-BE49-F238E27FC236}">
                <a16:creationId xmlns:a16="http://schemas.microsoft.com/office/drawing/2014/main" id="{02128F1F-D872-404B-9B61-F0315C263B4E}"/>
              </a:ext>
            </a:extLst>
          </p:cNvPr>
          <p:cNvPicPr>
            <a:picLocks noChangeAspect="1"/>
          </p:cNvPicPr>
          <p:nvPr/>
        </p:nvPicPr>
        <p:blipFill>
          <a:blip r:embed="rId2"/>
          <a:stretch>
            <a:fillRect/>
          </a:stretch>
        </p:blipFill>
        <p:spPr>
          <a:xfrm>
            <a:off x="5202109" y="2064553"/>
            <a:ext cx="4825148" cy="1145972"/>
          </a:xfrm>
          <a:prstGeom prst="rect">
            <a:avLst/>
          </a:prstGeom>
        </p:spPr>
      </p:pic>
      <p:sp>
        <p:nvSpPr>
          <p:cNvPr id="16" name="Slide Number Placeholder 5">
            <a:extLst>
              <a:ext uri="{FF2B5EF4-FFF2-40B4-BE49-F238E27FC236}">
                <a16:creationId xmlns:a16="http://schemas.microsoft.com/office/drawing/2014/main" id="{D0C882CB-4089-40F6-AFEA-615863C77889}"/>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8A764B1C-36BE-E8AF-FF7C-FC6CA9A37D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19277" y="167930"/>
            <a:ext cx="2846705" cy="564515"/>
          </a:xfrm>
          <a:prstGeom prst="rect">
            <a:avLst/>
          </a:prstGeom>
          <a:noFill/>
          <a:ln>
            <a:noFill/>
          </a:ln>
        </p:spPr>
      </p:pic>
      <p:sp>
        <p:nvSpPr>
          <p:cNvPr id="8" name="TextBox 7">
            <a:extLst>
              <a:ext uri="{FF2B5EF4-FFF2-40B4-BE49-F238E27FC236}">
                <a16:creationId xmlns:a16="http://schemas.microsoft.com/office/drawing/2014/main" id="{B719F47A-28BE-033B-2112-C36EC4E6CA9D}"/>
              </a:ext>
            </a:extLst>
          </p:cNvPr>
          <p:cNvSpPr txBox="1"/>
          <p:nvPr/>
        </p:nvSpPr>
        <p:spPr>
          <a:xfrm>
            <a:off x="5202109" y="3647476"/>
            <a:ext cx="4900679" cy="923330"/>
          </a:xfrm>
          <a:prstGeom prst="rect">
            <a:avLst/>
          </a:prstGeom>
          <a:noFill/>
        </p:spPr>
        <p:txBody>
          <a:bodyPr wrap="square" lIns="91440" tIns="45720" rIns="91440" bIns="45720" rtlCol="0" anchor="t">
            <a:spAutoFit/>
          </a:bodyPr>
          <a:lstStyle/>
          <a:p>
            <a:r>
              <a:rPr lang="en-US"/>
              <a:t>Any nursing student that is CNA certified can reach out to </a:t>
            </a:r>
            <a:r>
              <a:rPr lang="en-US" b="1">
                <a:solidFill>
                  <a:srgbClr val="006600"/>
                </a:solidFill>
                <a:hlinkClick r:id="rId4"/>
              </a:rPr>
              <a:t>Nichole.lauf@aah.org</a:t>
            </a:r>
            <a:r>
              <a:rPr lang="en-US" b="1">
                <a:solidFill>
                  <a:srgbClr val="006600"/>
                </a:solidFill>
              </a:rPr>
              <a:t> </a:t>
            </a:r>
            <a:r>
              <a:rPr lang="en-US"/>
              <a:t>for more details.</a:t>
            </a:r>
          </a:p>
        </p:txBody>
      </p:sp>
      <p:pic>
        <p:nvPicPr>
          <p:cNvPr id="7" name="Picture 6">
            <a:extLst>
              <a:ext uri="{FF2B5EF4-FFF2-40B4-BE49-F238E27FC236}">
                <a16:creationId xmlns:a16="http://schemas.microsoft.com/office/drawing/2014/main" id="{14CF5CEE-5987-54BA-EE4A-F5D7B9AE1A8F}"/>
              </a:ext>
            </a:extLst>
          </p:cNvPr>
          <p:cNvPicPr>
            <a:picLocks noChangeAspect="1"/>
          </p:cNvPicPr>
          <p:nvPr/>
        </p:nvPicPr>
        <p:blipFill>
          <a:blip r:embed="rId5"/>
          <a:stretch>
            <a:fillRect/>
          </a:stretch>
        </p:blipFill>
        <p:spPr>
          <a:xfrm>
            <a:off x="1660179" y="2064553"/>
            <a:ext cx="3276600" cy="3286125"/>
          </a:xfrm>
          <a:prstGeom prst="rect">
            <a:avLst/>
          </a:prstGeom>
        </p:spPr>
      </p:pic>
    </p:spTree>
    <p:extLst>
      <p:ext uri="{BB962C8B-B14F-4D97-AF65-F5344CB8AC3E}">
        <p14:creationId xmlns:p14="http://schemas.microsoft.com/office/powerpoint/2010/main" val="4124329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7ED78-3BE8-256A-ED64-DB0DC594526C}"/>
              </a:ext>
            </a:extLst>
          </p:cNvPr>
          <p:cNvSpPr>
            <a:spLocks noGrp="1"/>
          </p:cNvSpPr>
          <p:nvPr>
            <p:ph type="title"/>
          </p:nvPr>
        </p:nvSpPr>
        <p:spPr/>
        <p:txBody>
          <a:bodyPr/>
          <a:lstStyle/>
          <a:p>
            <a:r>
              <a:rPr lang="en-US" dirty="0"/>
              <a:t>Think Like a Nurse Offerings </a:t>
            </a:r>
          </a:p>
        </p:txBody>
      </p:sp>
      <p:pic>
        <p:nvPicPr>
          <p:cNvPr id="5" name="Content Placeholder 4">
            <a:extLst>
              <a:ext uri="{FF2B5EF4-FFF2-40B4-BE49-F238E27FC236}">
                <a16:creationId xmlns:a16="http://schemas.microsoft.com/office/drawing/2014/main" id="{C396BE31-3AF3-293A-7CC4-0081FE9876E5}"/>
              </a:ext>
            </a:extLst>
          </p:cNvPr>
          <p:cNvPicPr>
            <a:picLocks noGrp="1" noChangeAspect="1"/>
          </p:cNvPicPr>
          <p:nvPr>
            <p:ph idx="1"/>
          </p:nvPr>
        </p:nvPicPr>
        <p:blipFill>
          <a:blip r:embed="rId2"/>
          <a:stretch>
            <a:fillRect/>
          </a:stretch>
        </p:blipFill>
        <p:spPr>
          <a:xfrm>
            <a:off x="6983701" y="2141254"/>
            <a:ext cx="3926774" cy="3449638"/>
          </a:xfrm>
          <a:prstGeom prst="rect">
            <a:avLst/>
          </a:prstGeom>
        </p:spPr>
      </p:pic>
      <p:sp>
        <p:nvSpPr>
          <p:cNvPr id="6" name="TextBox 5">
            <a:extLst>
              <a:ext uri="{FF2B5EF4-FFF2-40B4-BE49-F238E27FC236}">
                <a16:creationId xmlns:a16="http://schemas.microsoft.com/office/drawing/2014/main" id="{8201D220-F647-E17D-FBA7-15CD2AF16A5A}"/>
              </a:ext>
            </a:extLst>
          </p:cNvPr>
          <p:cNvSpPr txBox="1"/>
          <p:nvPr/>
        </p:nvSpPr>
        <p:spPr>
          <a:xfrm>
            <a:off x="1626669" y="2290813"/>
            <a:ext cx="4668253" cy="646331"/>
          </a:xfrm>
          <a:prstGeom prst="rect">
            <a:avLst/>
          </a:prstGeom>
          <a:noFill/>
        </p:spPr>
        <p:txBody>
          <a:bodyPr wrap="square" rtlCol="0">
            <a:spAutoFit/>
          </a:bodyPr>
          <a:lstStyle/>
          <a:p>
            <a:r>
              <a:rPr lang="en-US" dirty="0"/>
              <a:t>Informative Classes for Senior nursing students – will send the flyer in the chat</a:t>
            </a:r>
          </a:p>
        </p:txBody>
      </p:sp>
      <p:sp>
        <p:nvSpPr>
          <p:cNvPr id="3" name="Slide Number Placeholder 5">
            <a:extLst>
              <a:ext uri="{FF2B5EF4-FFF2-40B4-BE49-F238E27FC236}">
                <a16:creationId xmlns:a16="http://schemas.microsoft.com/office/drawing/2014/main" id="{123F238D-36E8-2965-F3CC-DF3B0288D8AB}"/>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978798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84CC9-FF1A-ADF8-C5E1-79884B3F8594}"/>
              </a:ext>
            </a:extLst>
          </p:cNvPr>
          <p:cNvSpPr>
            <a:spLocks noGrp="1"/>
          </p:cNvSpPr>
          <p:nvPr>
            <p:ph type="title"/>
          </p:nvPr>
        </p:nvSpPr>
        <p:spPr/>
        <p:txBody>
          <a:bodyPr/>
          <a:lstStyle/>
          <a:p>
            <a:r>
              <a:rPr lang="en-US" dirty="0"/>
              <a:t>Magnet update	</a:t>
            </a:r>
          </a:p>
        </p:txBody>
      </p:sp>
      <p:sp>
        <p:nvSpPr>
          <p:cNvPr id="3" name="Content Placeholder 2">
            <a:extLst>
              <a:ext uri="{FF2B5EF4-FFF2-40B4-BE49-F238E27FC236}">
                <a16:creationId xmlns:a16="http://schemas.microsoft.com/office/drawing/2014/main" id="{F4432C64-D2C6-B4AF-CC69-170D765F4CB0}"/>
              </a:ext>
            </a:extLst>
          </p:cNvPr>
          <p:cNvSpPr>
            <a:spLocks noGrp="1"/>
          </p:cNvSpPr>
          <p:nvPr>
            <p:ph idx="1"/>
          </p:nvPr>
        </p:nvSpPr>
        <p:spPr/>
        <p:txBody>
          <a:bodyPr/>
          <a:lstStyle/>
          <a:p>
            <a:r>
              <a:rPr lang="en-US" dirty="0"/>
              <a:t>Document submitted in May 2026</a:t>
            </a:r>
          </a:p>
          <a:p>
            <a:r>
              <a:rPr lang="en-US" dirty="0"/>
              <a:t>September review</a:t>
            </a:r>
          </a:p>
          <a:p>
            <a:r>
              <a:rPr lang="en-US" dirty="0"/>
              <a:t>Site visit Q1 2027</a:t>
            </a:r>
          </a:p>
        </p:txBody>
      </p:sp>
      <p:sp>
        <p:nvSpPr>
          <p:cNvPr id="4" name="Slide Number Placeholder 5">
            <a:extLst>
              <a:ext uri="{FF2B5EF4-FFF2-40B4-BE49-F238E27FC236}">
                <a16:creationId xmlns:a16="http://schemas.microsoft.com/office/drawing/2014/main" id="{E1BC00B3-2EB8-765F-F247-1C484BDB5A81}"/>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646155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p:txBody>
          <a:bodyPr>
            <a:normAutofit/>
          </a:bodyPr>
          <a:lstStyle/>
          <a:p>
            <a:pPr marL="0" indent="0">
              <a:spcBef>
                <a:spcPts val="0"/>
              </a:spcBef>
              <a:buNone/>
            </a:pPr>
            <a:r>
              <a:rPr lang="en-US" sz="2800" b="1" cap="small"/>
              <a:t>Kelly Verhasselt, MSN, RN</a:t>
            </a:r>
          </a:p>
          <a:p>
            <a:pPr marL="0" indent="0">
              <a:spcBef>
                <a:spcPts val="0"/>
              </a:spcBef>
              <a:buNone/>
            </a:pPr>
            <a:r>
              <a:rPr lang="en-US" sz="2400" cap="small"/>
              <a:t>Professional Development Coordinator</a:t>
            </a:r>
            <a:endParaRPr lang="en-US" sz="2400" b="1" cap="small"/>
          </a:p>
          <a:p>
            <a:pPr marL="0" indent="0">
              <a:spcBef>
                <a:spcPts val="0"/>
              </a:spcBef>
              <a:buNone/>
            </a:pPr>
            <a:r>
              <a:rPr lang="en-US" sz="2400" b="1" cap="small"/>
              <a:t>kelly.verhasselt@emplifyhealth.org</a:t>
            </a:r>
          </a:p>
          <a:p>
            <a:pPr marL="0" indent="0">
              <a:spcBef>
                <a:spcPts val="0"/>
              </a:spcBef>
              <a:buNone/>
            </a:pPr>
            <a:endParaRPr lang="en-US" sz="1000" b="1" cap="small"/>
          </a:p>
          <a:p>
            <a:pPr marL="0" indent="0">
              <a:spcBef>
                <a:spcPts val="0"/>
              </a:spcBef>
              <a:buNone/>
            </a:pPr>
            <a:r>
              <a:rPr lang="en-US" sz="2800" b="1" cap="small"/>
              <a:t>Carrie Karcz, MSN, RN, AMC-BC</a:t>
            </a:r>
          </a:p>
          <a:p>
            <a:pPr marL="0" indent="0">
              <a:spcBef>
                <a:spcPts val="0"/>
              </a:spcBef>
              <a:buNone/>
            </a:pPr>
            <a:r>
              <a:rPr lang="en-US" sz="2400" cap="small"/>
              <a:t>Ambulatory Nurse Educator </a:t>
            </a:r>
            <a:endParaRPr lang="en-US" sz="2400" b="1" cap="small"/>
          </a:p>
          <a:p>
            <a:pPr marL="0" indent="0">
              <a:spcBef>
                <a:spcPts val="0"/>
              </a:spcBef>
              <a:buNone/>
            </a:pPr>
            <a:r>
              <a:rPr lang="en-US" sz="2400" b="1" cap="small"/>
              <a:t>carrie.karcz@emplifyhealth.org</a:t>
            </a:r>
          </a:p>
          <a:p>
            <a:pPr marL="0" lvl="0" indent="0">
              <a:buNone/>
            </a:pPr>
            <a:endParaRPr lang="en-US">
              <a:solidFill>
                <a:srgbClr val="000000"/>
              </a:solidFill>
              <a:ea typeface="Tahoma" panose="020B0604030504040204" pitchFamily="34" charset="0"/>
              <a:cs typeface="Tahoma" panose="020B0604030504040204" pitchFamily="34" charset="0"/>
            </a:endParaRPr>
          </a:p>
        </p:txBody>
      </p:sp>
      <p:sp>
        <p:nvSpPr>
          <p:cNvPr id="8" name="Slide Number Placeholder 5">
            <a:extLst>
              <a:ext uri="{FF2B5EF4-FFF2-40B4-BE49-F238E27FC236}">
                <a16:creationId xmlns:a16="http://schemas.microsoft.com/office/drawing/2014/main" id="{D47FC0AF-6593-4407-A87D-B937FB2CD372}"/>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0" name="Picture 9" descr="A close up of a logo&#10;&#10;AI-generated content may be incorrect.">
            <a:extLst>
              <a:ext uri="{FF2B5EF4-FFF2-40B4-BE49-F238E27FC236}">
                <a16:creationId xmlns:a16="http://schemas.microsoft.com/office/drawing/2014/main" id="{28A6E0D3-7EC4-61EE-1D9D-8412E7EA57FC}"/>
              </a:ext>
            </a:extLst>
          </p:cNvPr>
          <p:cNvPicPr>
            <a:picLocks noChangeAspect="1"/>
          </p:cNvPicPr>
          <p:nvPr/>
        </p:nvPicPr>
        <p:blipFill>
          <a:blip r:embed="rId3"/>
          <a:stretch>
            <a:fillRect/>
          </a:stretch>
        </p:blipFill>
        <p:spPr>
          <a:xfrm>
            <a:off x="1451579" y="191672"/>
            <a:ext cx="3833862" cy="1589503"/>
          </a:xfrm>
          <a:prstGeom prst="rect">
            <a:avLst/>
          </a:prstGeom>
        </p:spPr>
      </p:pic>
    </p:spTree>
    <p:extLst>
      <p:ext uri="{BB962C8B-B14F-4D97-AF65-F5344CB8AC3E}">
        <p14:creationId xmlns:p14="http://schemas.microsoft.com/office/powerpoint/2010/main" val="1238773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cap="small"/>
              <a:t>Emplify Health by Bellin Health </a:t>
            </a:r>
            <a:endParaRPr lang="en-US" b="1" cap="small"/>
          </a:p>
        </p:txBody>
      </p:sp>
      <p:sp>
        <p:nvSpPr>
          <p:cNvPr id="9" name="Slide Number Placeholder 5">
            <a:extLst>
              <a:ext uri="{FF2B5EF4-FFF2-40B4-BE49-F238E27FC236}">
                <a16:creationId xmlns:a16="http://schemas.microsoft.com/office/drawing/2014/main" id="{F2533C51-3275-4C8A-95B1-6EBBC09721D7}"/>
              </a:ext>
            </a:extLst>
          </p:cNvPr>
          <p:cNvSpPr txBox="1">
            <a:spLocks/>
          </p:cNvSpPr>
          <p:nvPr/>
        </p:nvSpPr>
        <p:spPr>
          <a:xfrm>
            <a:off x="11316677"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 name="Content Placeholder 5">
            <a:extLst>
              <a:ext uri="{FF2B5EF4-FFF2-40B4-BE49-F238E27FC236}">
                <a16:creationId xmlns:a16="http://schemas.microsoft.com/office/drawing/2014/main" id="{EB08E4FF-1A54-16B9-2668-95CAFA55F202}"/>
              </a:ext>
            </a:extLst>
          </p:cNvPr>
          <p:cNvSpPr>
            <a:spLocks noGrp="1"/>
          </p:cNvSpPr>
          <p:nvPr>
            <p:ph sz="half" idx="1"/>
          </p:nvPr>
        </p:nvSpPr>
        <p:spPr>
          <a:xfrm>
            <a:off x="1447330" y="2010878"/>
            <a:ext cx="8394253" cy="3448595"/>
          </a:xfrm>
        </p:spPr>
        <p:txBody>
          <a:bodyPr vert="horz" lIns="91440" tIns="45720" rIns="91440" bIns="45720" rtlCol="0" anchor="t">
            <a:normAutofit/>
          </a:bodyPr>
          <a:lstStyle/>
          <a:p>
            <a:r>
              <a:rPr lang="en-US"/>
              <a:t>Reminder we are no longer using </a:t>
            </a:r>
            <a:r>
              <a:rPr lang="en-US" err="1"/>
              <a:t>mCE</a:t>
            </a:r>
            <a:r>
              <a:rPr lang="en-US"/>
              <a:t> for student placements</a:t>
            </a:r>
          </a:p>
          <a:p>
            <a:r>
              <a:rPr lang="en-US"/>
              <a:t>Epic training sessions offered in person and students must complete the training session in order to obtain Epic access</a:t>
            </a:r>
          </a:p>
          <a:p>
            <a:r>
              <a:rPr lang="en-US"/>
              <a:t>Fit Testing- to be done by school </a:t>
            </a:r>
          </a:p>
          <a:p>
            <a:endParaRPr lang="en-US"/>
          </a:p>
        </p:txBody>
      </p:sp>
      <p:pic>
        <p:nvPicPr>
          <p:cNvPr id="3" name="Picture 2">
            <a:extLst>
              <a:ext uri="{FF2B5EF4-FFF2-40B4-BE49-F238E27FC236}">
                <a16:creationId xmlns:a16="http://schemas.microsoft.com/office/drawing/2014/main" id="{36046AD3-0BEC-BF99-721C-7ACE16A94E05}"/>
              </a:ext>
            </a:extLst>
          </p:cNvPr>
          <p:cNvPicPr>
            <a:picLocks noChangeAspect="1"/>
          </p:cNvPicPr>
          <p:nvPr/>
        </p:nvPicPr>
        <p:blipFill>
          <a:blip r:embed="rId3"/>
          <a:stretch>
            <a:fillRect/>
          </a:stretch>
        </p:blipFill>
        <p:spPr>
          <a:xfrm>
            <a:off x="9281055" y="114067"/>
            <a:ext cx="2408129" cy="1284460"/>
          </a:xfrm>
          <a:prstGeom prst="rect">
            <a:avLst/>
          </a:prstGeom>
        </p:spPr>
      </p:pic>
    </p:spTree>
    <p:extLst>
      <p:ext uri="{BB962C8B-B14F-4D97-AF65-F5344CB8AC3E}">
        <p14:creationId xmlns:p14="http://schemas.microsoft.com/office/powerpoint/2010/main" val="1424527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8672" y="994738"/>
            <a:ext cx="7458261" cy="618478"/>
          </a:xfrm>
        </p:spPr>
        <p:txBody>
          <a:bodyPr>
            <a:normAutofit/>
          </a:bodyPr>
          <a:lstStyle/>
          <a:p>
            <a:r>
              <a:rPr lang="en-US" sz="3600" b="1" cap="small"/>
              <a:t>Organizational Updates</a:t>
            </a:r>
          </a:p>
        </p:txBody>
      </p:sp>
      <p:sp>
        <p:nvSpPr>
          <p:cNvPr id="9" name="Slide Number Placeholder 5">
            <a:extLst>
              <a:ext uri="{FF2B5EF4-FFF2-40B4-BE49-F238E27FC236}">
                <a16:creationId xmlns:a16="http://schemas.microsoft.com/office/drawing/2014/main" id="{F2533C51-3275-4C8A-95B1-6EBBC09721D7}"/>
              </a:ext>
            </a:extLst>
          </p:cNvPr>
          <p:cNvSpPr txBox="1">
            <a:spLocks/>
          </p:cNvSpPr>
          <p:nvPr/>
        </p:nvSpPr>
        <p:spPr>
          <a:xfrm>
            <a:off x="11316677"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p:cNvSpPr>
            <a:spLocks noGrp="1"/>
          </p:cNvSpPr>
          <p:nvPr>
            <p:ph idx="1"/>
          </p:nvPr>
        </p:nvSpPr>
        <p:spPr/>
        <p:txBody>
          <a:bodyPr>
            <a:normAutofit fontScale="92500" lnSpcReduction="10000"/>
          </a:bodyPr>
          <a:lstStyle/>
          <a:p>
            <a:r>
              <a:rPr lang="en-US"/>
              <a:t>Virtual Nursing Live in 5 Med/Surg Departments (1st/</a:t>
            </a:r>
            <a:r>
              <a:rPr lang="en-US" err="1"/>
              <a:t>Obs</a:t>
            </a:r>
            <a:r>
              <a:rPr lang="en-US"/>
              <a:t>, Cardiac, Medical, Surgical and Ortho) w/ Future expansion to Oconto</a:t>
            </a:r>
          </a:p>
          <a:p>
            <a:pPr lvl="1"/>
            <a:r>
              <a:rPr lang="en-US"/>
              <a:t>Admissions, Discharges, Transfers, Patient teaching, Mentoring, Charts reviews/Audits, Monitor labs, daily weight, I &amp; O, IV changes, dressing changes, dual medication sign-off</a:t>
            </a:r>
          </a:p>
          <a:p>
            <a:r>
              <a:rPr lang="en-US"/>
              <a:t>Peds continues to increase the number of surgeries- at SSC</a:t>
            </a:r>
          </a:p>
          <a:p>
            <a:r>
              <a:rPr lang="en-US"/>
              <a:t>NICU Level III- Family based NICU</a:t>
            </a:r>
          </a:p>
          <a:p>
            <a:r>
              <a:rPr lang="en-US"/>
              <a:t>Cath Lab: 8 procedure rooms and CT scanner. </a:t>
            </a:r>
          </a:p>
          <a:p>
            <a:pPr lvl="1"/>
            <a:r>
              <a:rPr lang="en-US"/>
              <a:t>Continued growth in Cath Lab and Cardiac Short Stay may impact ability to accept precepted students</a:t>
            </a:r>
          </a:p>
          <a:p>
            <a:pPr marL="457200" lvl="1" indent="0">
              <a:buNone/>
            </a:pPr>
            <a:endParaRPr lang="en-US"/>
          </a:p>
          <a:p>
            <a:pPr marL="0" indent="0">
              <a:buNone/>
            </a:pPr>
            <a:endParaRPr lang="en-US"/>
          </a:p>
          <a:p>
            <a:pPr lvl="1"/>
            <a:endParaRPr lang="en-US"/>
          </a:p>
        </p:txBody>
      </p:sp>
      <p:pic>
        <p:nvPicPr>
          <p:cNvPr id="5" name="Picture 4" descr="A close up of a logo&#10;&#10;AI-generated content may be incorrect.">
            <a:extLst>
              <a:ext uri="{FF2B5EF4-FFF2-40B4-BE49-F238E27FC236}">
                <a16:creationId xmlns:a16="http://schemas.microsoft.com/office/drawing/2014/main" id="{E9DA61F2-8A95-ABC0-49BF-9F8E044B0CED}"/>
              </a:ext>
            </a:extLst>
          </p:cNvPr>
          <p:cNvPicPr>
            <a:picLocks noChangeAspect="1"/>
          </p:cNvPicPr>
          <p:nvPr/>
        </p:nvPicPr>
        <p:blipFill>
          <a:blip r:embed="rId3"/>
          <a:stretch>
            <a:fillRect/>
          </a:stretch>
        </p:blipFill>
        <p:spPr>
          <a:xfrm>
            <a:off x="9144000" y="165401"/>
            <a:ext cx="2407636" cy="1447816"/>
          </a:xfrm>
          <a:prstGeom prst="rect">
            <a:avLst/>
          </a:prstGeom>
        </p:spPr>
      </p:pic>
    </p:spTree>
    <p:extLst>
      <p:ext uri="{BB962C8B-B14F-4D97-AF65-F5344CB8AC3E}">
        <p14:creationId xmlns:p14="http://schemas.microsoft.com/office/powerpoint/2010/main" val="2892375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984724" y="872041"/>
            <a:ext cx="2650932" cy="817006"/>
          </a:xfrm>
        </p:spPr>
        <p:txBody>
          <a:bodyPr/>
          <a:lstStyle/>
          <a:p>
            <a:r>
              <a:rPr lang="en-US" b="1" cap="small"/>
              <a:t>Parking</a:t>
            </a:r>
          </a:p>
        </p:txBody>
      </p:sp>
      <p:graphicFrame>
        <p:nvGraphicFramePr>
          <p:cNvPr id="5" name="Content Placeholder 4">
            <a:extLst>
              <a:ext uri="{FF2B5EF4-FFF2-40B4-BE49-F238E27FC236}">
                <a16:creationId xmlns:a16="http://schemas.microsoft.com/office/drawing/2014/main" id="{A4BEC7B4-6479-7EF5-A53B-85359B2FEBD7}"/>
              </a:ext>
            </a:extLst>
          </p:cNvPr>
          <p:cNvGraphicFramePr>
            <a:graphicFrameLocks noGrp="1"/>
          </p:cNvGraphicFramePr>
          <p:nvPr>
            <p:ph idx="1"/>
            <p:extLst>
              <p:ext uri="{D42A27DB-BD31-4B8C-83A1-F6EECF244321}">
                <p14:modId xmlns:p14="http://schemas.microsoft.com/office/powerpoint/2010/main" val="700438059"/>
              </p:ext>
            </p:extLst>
          </p:nvPr>
        </p:nvGraphicFramePr>
        <p:xfrm>
          <a:off x="964746" y="1987096"/>
          <a:ext cx="10252472" cy="3932413"/>
        </p:xfrm>
        <a:graphic>
          <a:graphicData uri="http://schemas.openxmlformats.org/drawingml/2006/table">
            <a:tbl>
              <a:tblPr firstRow="1" bandRow="1">
                <a:tableStyleId>{3C2FFA5D-87B4-456A-9821-1D502468CF0F}</a:tableStyleId>
              </a:tblPr>
              <a:tblGrid>
                <a:gridCol w="2563118">
                  <a:extLst>
                    <a:ext uri="{9D8B030D-6E8A-4147-A177-3AD203B41FA5}">
                      <a16:colId xmlns:a16="http://schemas.microsoft.com/office/drawing/2014/main" val="3660583255"/>
                    </a:ext>
                  </a:extLst>
                </a:gridCol>
                <a:gridCol w="2563118">
                  <a:extLst>
                    <a:ext uri="{9D8B030D-6E8A-4147-A177-3AD203B41FA5}">
                      <a16:colId xmlns:a16="http://schemas.microsoft.com/office/drawing/2014/main" val="1797990716"/>
                    </a:ext>
                  </a:extLst>
                </a:gridCol>
                <a:gridCol w="2563118">
                  <a:extLst>
                    <a:ext uri="{9D8B030D-6E8A-4147-A177-3AD203B41FA5}">
                      <a16:colId xmlns:a16="http://schemas.microsoft.com/office/drawing/2014/main" val="3177025570"/>
                    </a:ext>
                  </a:extLst>
                </a:gridCol>
                <a:gridCol w="2563118">
                  <a:extLst>
                    <a:ext uri="{9D8B030D-6E8A-4147-A177-3AD203B41FA5}">
                      <a16:colId xmlns:a16="http://schemas.microsoft.com/office/drawing/2014/main" val="2553942925"/>
                    </a:ext>
                  </a:extLst>
                </a:gridCol>
              </a:tblGrid>
              <a:tr h="320080">
                <a:tc>
                  <a:txBody>
                    <a:bodyPr/>
                    <a:lstStyle/>
                    <a:p>
                      <a:pPr>
                        <a:buNone/>
                      </a:pPr>
                      <a:r>
                        <a:rPr lang="en-US" sz="900" b="1" u="none" strike="noStrike">
                          <a:solidFill>
                            <a:srgbClr val="000000"/>
                          </a:solidFill>
                          <a:effectLst/>
                          <a:latin typeface="Arial" panose="020B0604020202020204" pitchFamily="34" charset="0"/>
                        </a:rPr>
                        <a:t>Parking Lot</a:t>
                      </a:r>
                    </a:p>
                  </a:txBody>
                  <a:tcPr marL="28575" marR="28575" marT="28575" marB="28575" anchor="ctr">
                    <a:lnL>
                      <a:noFill/>
                    </a:lnL>
                    <a:lnR>
                      <a:noFill/>
                    </a:lnR>
                    <a:lnT>
                      <a:noFill/>
                    </a:lnT>
                    <a:lnB>
                      <a:noFill/>
                    </a:lnB>
                    <a:noFill/>
                  </a:tcPr>
                </a:tc>
                <a:tc>
                  <a:txBody>
                    <a:bodyPr/>
                    <a:lstStyle/>
                    <a:p>
                      <a:pPr>
                        <a:buNone/>
                      </a:pPr>
                      <a:r>
                        <a:rPr lang="en-US" sz="900" b="1" u="none" strike="noStrike">
                          <a:solidFill>
                            <a:srgbClr val="000000"/>
                          </a:solidFill>
                          <a:effectLst/>
                          <a:latin typeface="Arial" panose="020B0604020202020204" pitchFamily="34" charset="0"/>
                        </a:rPr>
                        <a:t>Location</a:t>
                      </a:r>
                    </a:p>
                  </a:txBody>
                  <a:tcPr marL="28575" marR="28575" marT="28575" marB="28575" anchor="ctr">
                    <a:lnL>
                      <a:noFill/>
                    </a:lnL>
                    <a:lnR>
                      <a:noFill/>
                    </a:lnR>
                    <a:lnT>
                      <a:noFill/>
                    </a:lnT>
                    <a:lnB>
                      <a:noFill/>
                    </a:lnB>
                    <a:noFill/>
                  </a:tcPr>
                </a:tc>
                <a:tc>
                  <a:txBody>
                    <a:bodyPr/>
                    <a:lstStyle/>
                    <a:p>
                      <a:pPr>
                        <a:buNone/>
                      </a:pPr>
                      <a:r>
                        <a:rPr lang="en-US" sz="900" b="1" u="none" strike="noStrike">
                          <a:solidFill>
                            <a:srgbClr val="000000"/>
                          </a:solidFill>
                          <a:effectLst/>
                          <a:latin typeface="Arial" panose="020B0604020202020204" pitchFamily="34" charset="0"/>
                        </a:rPr>
                        <a:t>Shuttle Hours</a:t>
                      </a:r>
                    </a:p>
                  </a:txBody>
                  <a:tcPr marL="28575" marR="28575" marT="28575" marB="28575" anchor="ctr">
                    <a:lnL>
                      <a:noFill/>
                    </a:lnL>
                    <a:lnR>
                      <a:noFill/>
                    </a:lnR>
                    <a:lnT>
                      <a:noFill/>
                    </a:lnT>
                    <a:lnB>
                      <a:noFill/>
                    </a:lnB>
                    <a:noFill/>
                  </a:tcPr>
                </a:tc>
                <a:tc>
                  <a:txBody>
                    <a:bodyPr/>
                    <a:lstStyle/>
                    <a:p>
                      <a:pPr>
                        <a:buNone/>
                      </a:pPr>
                      <a:r>
                        <a:rPr lang="en-US" sz="900" b="1" u="none" strike="noStrike">
                          <a:solidFill>
                            <a:srgbClr val="000000"/>
                          </a:solidFill>
                          <a:effectLst/>
                          <a:latin typeface="Arial" panose="020B0604020202020204" pitchFamily="34" charset="0"/>
                        </a:rPr>
                        <a:t>Bus Letter</a:t>
                      </a:r>
                    </a:p>
                  </a:txBody>
                  <a:tcPr marL="28575" marR="28575" marT="28575" marB="28575" anchor="ctr">
                    <a:lnL>
                      <a:noFill/>
                    </a:lnL>
                    <a:lnR>
                      <a:noFill/>
                    </a:lnR>
                    <a:lnT>
                      <a:noFill/>
                    </a:lnT>
                    <a:lnB>
                      <a:noFill/>
                    </a:lnB>
                    <a:noFill/>
                  </a:tcPr>
                </a:tc>
                <a:extLst>
                  <a:ext uri="{0D108BD9-81ED-4DB2-BD59-A6C34878D82A}">
                    <a16:rowId xmlns:a16="http://schemas.microsoft.com/office/drawing/2014/main" val="625255481"/>
                  </a:ext>
                </a:extLst>
              </a:tr>
              <a:tr h="320080">
                <a:tc>
                  <a:txBody>
                    <a:bodyPr/>
                    <a:lstStyle/>
                    <a:p>
                      <a:pPr>
                        <a:buNone/>
                      </a:pPr>
                      <a:r>
                        <a:rPr lang="en-US" sz="900" b="0">
                          <a:solidFill>
                            <a:srgbClr val="000000"/>
                          </a:solidFill>
                          <a:effectLst/>
                          <a:latin typeface="Arial" panose="020B0604020202020204" pitchFamily="34" charset="0"/>
                        </a:rPr>
                        <a:t>Adams (Lot P)</a:t>
                      </a:r>
                    </a:p>
                  </a:txBody>
                  <a:tcPr marL="28575" marR="28575" marT="28575" marB="28575" anchor="ctr">
                    <a:lnL>
                      <a:noFill/>
                    </a:lnL>
                    <a:lnR>
                      <a:noFill/>
                    </a:lnR>
                    <a:lnT>
                      <a:noFill/>
                    </a:lnT>
                    <a:lnB>
                      <a:noFill/>
                    </a:lnB>
                    <a:noFill/>
                  </a:tcPr>
                </a:tc>
                <a:tc>
                  <a:txBody>
                    <a:bodyPr/>
                    <a:lstStyle/>
                    <a:p>
                      <a:pPr>
                        <a:buNone/>
                      </a:pPr>
                      <a:r>
                        <a:rPr lang="en-US" sz="900" b="0">
                          <a:solidFill>
                            <a:srgbClr val="000000"/>
                          </a:solidFill>
                          <a:effectLst/>
                          <a:latin typeface="Arial" panose="020B0604020202020204" pitchFamily="34" charset="0"/>
                        </a:rPr>
                        <a:t>West of Adams St., under Mason St. Bridge</a:t>
                      </a:r>
                    </a:p>
                  </a:txBody>
                  <a:tcPr marL="28575" marR="28575" marT="28575" marB="28575" anchor="ctr">
                    <a:lnL>
                      <a:noFill/>
                    </a:lnL>
                    <a:lnR>
                      <a:noFill/>
                    </a:lnR>
                    <a:lnT>
                      <a:noFill/>
                    </a:lnT>
                    <a:lnB>
                      <a:noFill/>
                    </a:lnB>
                    <a:noFill/>
                  </a:tcPr>
                </a:tc>
                <a:tc>
                  <a:txBody>
                    <a:bodyPr/>
                    <a:lstStyle/>
                    <a:p>
                      <a:pPr>
                        <a:buNone/>
                      </a:pPr>
                      <a:r>
                        <a:rPr lang="en-US" sz="900" b="0">
                          <a:solidFill>
                            <a:srgbClr val="000000"/>
                          </a:solidFill>
                          <a:effectLst/>
                          <a:latin typeface="Arial" panose="020B0604020202020204" pitchFamily="34" charset="0"/>
                        </a:rPr>
                        <a:t>0600 - 2100</a:t>
                      </a:r>
                    </a:p>
                  </a:txBody>
                  <a:tcPr marL="28575" marR="28575" marT="28575" marB="28575" anchor="ctr">
                    <a:lnL>
                      <a:noFill/>
                    </a:lnL>
                    <a:lnR>
                      <a:noFill/>
                    </a:lnR>
                    <a:lnT>
                      <a:noFill/>
                    </a:lnT>
                    <a:lnB>
                      <a:noFill/>
                    </a:lnB>
                    <a:noFill/>
                  </a:tcPr>
                </a:tc>
                <a:tc>
                  <a:txBody>
                    <a:bodyPr/>
                    <a:lstStyle/>
                    <a:p>
                      <a:pPr algn="ctr">
                        <a:buNone/>
                      </a:pPr>
                      <a:r>
                        <a:rPr lang="en-US" sz="900" b="0">
                          <a:solidFill>
                            <a:srgbClr val="000000"/>
                          </a:solidFill>
                          <a:effectLst/>
                          <a:latin typeface="Arial" panose="020B0604020202020204" pitchFamily="34" charset="0"/>
                        </a:rPr>
                        <a:t>A</a:t>
                      </a:r>
                    </a:p>
                  </a:txBody>
                  <a:tcPr marL="28575" marR="28575" marT="28575" marB="28575" anchor="ctr">
                    <a:lnL>
                      <a:noFill/>
                    </a:lnL>
                    <a:lnR>
                      <a:noFill/>
                    </a:lnR>
                    <a:lnT>
                      <a:noFill/>
                    </a:lnT>
                    <a:lnB>
                      <a:noFill/>
                    </a:lnB>
                    <a:noFill/>
                  </a:tcPr>
                </a:tc>
                <a:extLst>
                  <a:ext uri="{0D108BD9-81ED-4DB2-BD59-A6C34878D82A}">
                    <a16:rowId xmlns:a16="http://schemas.microsoft.com/office/drawing/2014/main" val="1775700262"/>
                  </a:ext>
                </a:extLst>
              </a:tr>
              <a:tr h="320080">
                <a:tc>
                  <a:txBody>
                    <a:bodyPr/>
                    <a:lstStyle/>
                    <a:p>
                      <a:pPr>
                        <a:buNone/>
                      </a:pPr>
                      <a:r>
                        <a:rPr lang="en-US" sz="900" b="0">
                          <a:solidFill>
                            <a:srgbClr val="000000"/>
                          </a:solidFill>
                          <a:effectLst/>
                          <a:latin typeface="Arial" panose="020B0604020202020204" pitchFamily="34" charset="0"/>
                        </a:rPr>
                        <a:t>Jefferson (Lot Q)</a:t>
                      </a:r>
                    </a:p>
                  </a:txBody>
                  <a:tcPr marL="28575" marR="28575" marT="28575" marB="28575" anchor="ctr">
                    <a:lnL>
                      <a:noFill/>
                    </a:lnL>
                    <a:lnR>
                      <a:noFill/>
                    </a:lnR>
                    <a:lnT>
                      <a:noFill/>
                    </a:lnT>
                    <a:lnB>
                      <a:noFill/>
                    </a:lnB>
                  </a:tcPr>
                </a:tc>
                <a:tc>
                  <a:txBody>
                    <a:bodyPr/>
                    <a:lstStyle/>
                    <a:p>
                      <a:pPr>
                        <a:buNone/>
                      </a:pPr>
                      <a:r>
                        <a:rPr lang="en-US" sz="900" b="0">
                          <a:solidFill>
                            <a:srgbClr val="000000"/>
                          </a:solidFill>
                          <a:effectLst/>
                          <a:latin typeface="Arial" panose="020B0604020202020204" pitchFamily="34" charset="0"/>
                        </a:rPr>
                        <a:t>East of Jefferson St., under Mason St. Bridge</a:t>
                      </a:r>
                    </a:p>
                  </a:txBody>
                  <a:tcPr marL="28575" marR="28575" marT="28575" marB="28575" anchor="ctr">
                    <a:lnL>
                      <a:noFill/>
                    </a:lnL>
                    <a:lnR>
                      <a:noFill/>
                    </a:lnR>
                    <a:lnT>
                      <a:noFill/>
                    </a:lnT>
                    <a:lnB>
                      <a:noFill/>
                    </a:lnB>
                  </a:tcPr>
                </a:tc>
                <a:tc>
                  <a:txBody>
                    <a:bodyPr/>
                    <a:lstStyle/>
                    <a:p>
                      <a:pPr>
                        <a:buNone/>
                      </a:pPr>
                      <a:r>
                        <a:rPr lang="en-US" sz="900" b="0">
                          <a:solidFill>
                            <a:srgbClr val="000000"/>
                          </a:solidFill>
                          <a:effectLst/>
                          <a:latin typeface="Arial" panose="020B0604020202020204" pitchFamily="34" charset="0"/>
                        </a:rPr>
                        <a:t>0600 - 2100</a:t>
                      </a:r>
                    </a:p>
                  </a:txBody>
                  <a:tcPr marL="28575" marR="28575" marT="28575" marB="28575" anchor="ctr">
                    <a:lnL>
                      <a:noFill/>
                    </a:lnL>
                    <a:lnR>
                      <a:noFill/>
                    </a:lnR>
                    <a:lnT>
                      <a:noFill/>
                    </a:lnT>
                    <a:lnB>
                      <a:noFill/>
                    </a:lnB>
                  </a:tcPr>
                </a:tc>
                <a:tc>
                  <a:txBody>
                    <a:bodyPr/>
                    <a:lstStyle/>
                    <a:p>
                      <a:pPr algn="ctr">
                        <a:buNone/>
                      </a:pPr>
                      <a:r>
                        <a:rPr lang="en-US" sz="900" b="0">
                          <a:solidFill>
                            <a:srgbClr val="000000"/>
                          </a:solidFill>
                          <a:effectLst/>
                          <a:latin typeface="Arial" panose="020B0604020202020204" pitchFamily="34" charset="0"/>
                        </a:rPr>
                        <a:t>A</a:t>
                      </a:r>
                    </a:p>
                  </a:txBody>
                  <a:tcPr marL="28575" marR="28575" marT="28575" marB="28575" anchor="ctr">
                    <a:lnL>
                      <a:noFill/>
                    </a:lnL>
                    <a:lnR>
                      <a:noFill/>
                    </a:lnR>
                    <a:lnT>
                      <a:noFill/>
                    </a:lnT>
                    <a:lnB>
                      <a:noFill/>
                    </a:lnB>
                  </a:tcPr>
                </a:tc>
                <a:extLst>
                  <a:ext uri="{0D108BD9-81ED-4DB2-BD59-A6C34878D82A}">
                    <a16:rowId xmlns:a16="http://schemas.microsoft.com/office/drawing/2014/main" val="2030126758"/>
                  </a:ext>
                </a:extLst>
              </a:tr>
              <a:tr h="525846">
                <a:tc>
                  <a:txBody>
                    <a:bodyPr/>
                    <a:lstStyle/>
                    <a:p>
                      <a:pPr>
                        <a:buNone/>
                      </a:pPr>
                      <a:r>
                        <a:rPr lang="en-US" sz="900" b="0">
                          <a:solidFill>
                            <a:srgbClr val="000000"/>
                          </a:solidFill>
                          <a:effectLst/>
                          <a:latin typeface="Arial" panose="020B0604020202020204" pitchFamily="34" charset="0"/>
                        </a:rPr>
                        <a:t>Roosevelt (Lot O)</a:t>
                      </a:r>
                    </a:p>
                  </a:txBody>
                  <a:tcPr marL="28575" marR="28575" marT="28575" marB="28575" anchor="ctr">
                    <a:lnL>
                      <a:noFill/>
                    </a:lnL>
                    <a:lnR>
                      <a:noFill/>
                    </a:lnR>
                    <a:lnT>
                      <a:noFill/>
                    </a:lnT>
                    <a:lnB>
                      <a:noFill/>
                    </a:lnB>
                    <a:noFill/>
                  </a:tcPr>
                </a:tc>
                <a:tc>
                  <a:txBody>
                    <a:bodyPr/>
                    <a:lstStyle/>
                    <a:p>
                      <a:pPr>
                        <a:buNone/>
                      </a:pPr>
                      <a:r>
                        <a:rPr lang="en-US" sz="900" b="0">
                          <a:solidFill>
                            <a:srgbClr val="000000"/>
                          </a:solidFill>
                          <a:effectLst/>
                          <a:latin typeface="Arial" panose="020B0604020202020204" pitchFamily="34" charset="0"/>
                        </a:rPr>
                        <a:t>Corner of East Mason and Irwin Ave. (Site of former Roosevelt School)</a:t>
                      </a:r>
                    </a:p>
                  </a:txBody>
                  <a:tcPr marL="28575" marR="28575" marT="28575" marB="28575" anchor="ctr">
                    <a:lnL>
                      <a:noFill/>
                    </a:lnL>
                    <a:lnR>
                      <a:noFill/>
                    </a:lnR>
                    <a:lnT>
                      <a:noFill/>
                    </a:lnT>
                    <a:lnB>
                      <a:noFill/>
                    </a:lnB>
                    <a:noFill/>
                  </a:tcPr>
                </a:tc>
                <a:tc>
                  <a:txBody>
                    <a:bodyPr/>
                    <a:lstStyle/>
                    <a:p>
                      <a:pPr>
                        <a:buNone/>
                      </a:pPr>
                      <a:r>
                        <a:rPr lang="en-US" sz="900" b="0">
                          <a:solidFill>
                            <a:srgbClr val="000000"/>
                          </a:solidFill>
                          <a:effectLst/>
                          <a:latin typeface="Arial" panose="020B0604020202020204" pitchFamily="34" charset="0"/>
                        </a:rPr>
                        <a:t>0400 - 0030</a:t>
                      </a:r>
                    </a:p>
                  </a:txBody>
                  <a:tcPr marL="28575" marR="28575" marT="28575" marB="28575" anchor="ctr">
                    <a:lnL>
                      <a:noFill/>
                    </a:lnL>
                    <a:lnR>
                      <a:noFill/>
                    </a:lnR>
                    <a:lnT>
                      <a:noFill/>
                    </a:lnT>
                    <a:lnB>
                      <a:noFill/>
                    </a:lnB>
                    <a:noFill/>
                  </a:tcPr>
                </a:tc>
                <a:tc>
                  <a:txBody>
                    <a:bodyPr/>
                    <a:lstStyle/>
                    <a:p>
                      <a:pPr algn="ctr">
                        <a:buNone/>
                      </a:pPr>
                      <a:r>
                        <a:rPr lang="en-US" sz="900" b="0">
                          <a:solidFill>
                            <a:srgbClr val="000000"/>
                          </a:solidFill>
                          <a:effectLst/>
                          <a:latin typeface="Arial" panose="020B0604020202020204" pitchFamily="34" charset="0"/>
                        </a:rPr>
                        <a:t>R</a:t>
                      </a:r>
                    </a:p>
                  </a:txBody>
                  <a:tcPr marL="28575" marR="28575" marT="28575" marB="28575" anchor="ctr">
                    <a:lnL>
                      <a:noFill/>
                    </a:lnL>
                    <a:lnR>
                      <a:noFill/>
                    </a:lnR>
                    <a:lnT>
                      <a:noFill/>
                    </a:lnT>
                    <a:lnB>
                      <a:noFill/>
                    </a:lnB>
                    <a:noFill/>
                  </a:tcPr>
                </a:tc>
                <a:extLst>
                  <a:ext uri="{0D108BD9-81ED-4DB2-BD59-A6C34878D82A}">
                    <a16:rowId xmlns:a16="http://schemas.microsoft.com/office/drawing/2014/main" val="1424446431"/>
                  </a:ext>
                </a:extLst>
              </a:tr>
              <a:tr h="320080">
                <a:tc>
                  <a:txBody>
                    <a:bodyPr/>
                    <a:lstStyle/>
                    <a:p>
                      <a:pPr>
                        <a:buNone/>
                      </a:pPr>
                      <a:r>
                        <a:rPr lang="en-US" sz="900" b="0">
                          <a:solidFill>
                            <a:srgbClr val="000000"/>
                          </a:solidFill>
                          <a:effectLst/>
                          <a:latin typeface="Arial" panose="020B0604020202020204" pitchFamily="34" charset="0"/>
                        </a:rPr>
                        <a:t>1200 East Mason (Lot M)</a:t>
                      </a:r>
                    </a:p>
                  </a:txBody>
                  <a:tcPr marL="28575" marR="28575" marT="28575" marB="28575" anchor="ctr">
                    <a:lnL>
                      <a:noFill/>
                    </a:lnL>
                    <a:lnR>
                      <a:noFill/>
                    </a:lnR>
                    <a:lnT>
                      <a:noFill/>
                    </a:lnT>
                    <a:lnB>
                      <a:noFill/>
                    </a:lnB>
                  </a:tcPr>
                </a:tc>
                <a:tc>
                  <a:txBody>
                    <a:bodyPr/>
                    <a:lstStyle/>
                    <a:p>
                      <a:pPr>
                        <a:buNone/>
                      </a:pPr>
                      <a:r>
                        <a:rPr lang="en-US" sz="900" b="0">
                          <a:solidFill>
                            <a:srgbClr val="000000"/>
                          </a:solidFill>
                          <a:effectLst/>
                          <a:latin typeface="Arial" panose="020B0604020202020204" pitchFamily="34" charset="0"/>
                        </a:rPr>
                        <a:t>Corner of East Mason and Roosevelt St.</a:t>
                      </a:r>
                    </a:p>
                  </a:txBody>
                  <a:tcPr marL="28575" marR="28575" marT="28575" marB="28575" anchor="ctr">
                    <a:lnL>
                      <a:noFill/>
                    </a:lnL>
                    <a:lnR>
                      <a:noFill/>
                    </a:lnR>
                    <a:lnT>
                      <a:noFill/>
                    </a:lnT>
                    <a:lnB>
                      <a:noFill/>
                    </a:lnB>
                  </a:tcPr>
                </a:tc>
                <a:tc gridSpan="2">
                  <a:txBody>
                    <a:bodyPr/>
                    <a:lstStyle/>
                    <a:p>
                      <a:pPr>
                        <a:buNone/>
                      </a:pPr>
                      <a:r>
                        <a:rPr lang="en-US" sz="900" b="0">
                          <a:solidFill>
                            <a:srgbClr val="000000"/>
                          </a:solidFill>
                          <a:effectLst/>
                          <a:latin typeface="Arial" panose="020B0604020202020204" pitchFamily="34" charset="0"/>
                        </a:rPr>
                        <a:t>No Shuttle</a:t>
                      </a:r>
                    </a:p>
                  </a:txBody>
                  <a:tcPr marL="28575" marR="28575" marT="28575" marB="28575" anchor="ctr">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311398092"/>
                  </a:ext>
                </a:extLst>
              </a:tr>
              <a:tr h="525846">
                <a:tc>
                  <a:txBody>
                    <a:bodyPr/>
                    <a:lstStyle/>
                    <a:p>
                      <a:pPr>
                        <a:buNone/>
                      </a:pPr>
                      <a:r>
                        <a:rPr lang="en-US" sz="900" b="0">
                          <a:solidFill>
                            <a:srgbClr val="000000"/>
                          </a:solidFill>
                          <a:effectLst/>
                          <a:latin typeface="Arial" panose="020B0604020202020204" pitchFamily="34" charset="0"/>
                        </a:rPr>
                        <a:t>Mason St. Walk (Lot J)</a:t>
                      </a:r>
                    </a:p>
                  </a:txBody>
                  <a:tcPr marL="28575" marR="28575" marT="28575" marB="28575" anchor="ctr">
                    <a:lnL>
                      <a:noFill/>
                    </a:lnL>
                    <a:lnR>
                      <a:noFill/>
                    </a:lnR>
                    <a:lnT>
                      <a:noFill/>
                    </a:lnT>
                    <a:lnB>
                      <a:noFill/>
                    </a:lnB>
                    <a:noFill/>
                  </a:tcPr>
                </a:tc>
                <a:tc>
                  <a:txBody>
                    <a:bodyPr/>
                    <a:lstStyle/>
                    <a:p>
                      <a:pPr>
                        <a:buNone/>
                      </a:pPr>
                      <a:r>
                        <a:rPr lang="en-US" sz="900" b="0">
                          <a:solidFill>
                            <a:srgbClr val="000000"/>
                          </a:solidFill>
                          <a:effectLst/>
                          <a:latin typeface="Arial" panose="020B0604020202020204" pitchFamily="34" charset="0"/>
                        </a:rPr>
                        <a:t>On East Mason between Clay St and Roosevelt St.</a:t>
                      </a:r>
                    </a:p>
                  </a:txBody>
                  <a:tcPr marL="28575" marR="28575" marT="28575" marB="28575" anchor="ctr">
                    <a:lnL>
                      <a:noFill/>
                    </a:lnL>
                    <a:lnR>
                      <a:noFill/>
                    </a:lnR>
                    <a:lnT>
                      <a:noFill/>
                    </a:lnT>
                    <a:lnB>
                      <a:noFill/>
                    </a:lnB>
                    <a:noFill/>
                  </a:tcPr>
                </a:tc>
                <a:tc gridSpan="2">
                  <a:txBody>
                    <a:bodyPr/>
                    <a:lstStyle/>
                    <a:p>
                      <a:pPr>
                        <a:buNone/>
                      </a:pPr>
                      <a:r>
                        <a:rPr lang="en-US" sz="900" b="0">
                          <a:solidFill>
                            <a:srgbClr val="000000"/>
                          </a:solidFill>
                          <a:effectLst/>
                          <a:latin typeface="Arial" panose="020B0604020202020204" pitchFamily="34" charset="0"/>
                        </a:rPr>
                        <a:t>No Shuttle</a:t>
                      </a:r>
                    </a:p>
                  </a:txBody>
                  <a:tcPr marL="28575" marR="28575" marT="28575" marB="28575" anchor="ctr">
                    <a:lnL>
                      <a:noFill/>
                    </a:lnL>
                    <a:lnR>
                      <a:noFill/>
                    </a:lnR>
                    <a:lnT>
                      <a:noFill/>
                    </a:lnT>
                    <a:lnB>
                      <a:noFill/>
                    </a:lnB>
                    <a:noFill/>
                  </a:tcPr>
                </a:tc>
                <a:tc hMerge="1">
                  <a:txBody>
                    <a:bodyPr/>
                    <a:lstStyle/>
                    <a:p>
                      <a:endParaRPr lang="en-US"/>
                    </a:p>
                  </a:txBody>
                  <a:tcPr/>
                </a:tc>
                <a:extLst>
                  <a:ext uri="{0D108BD9-81ED-4DB2-BD59-A6C34878D82A}">
                    <a16:rowId xmlns:a16="http://schemas.microsoft.com/office/drawing/2014/main" val="2981593943"/>
                  </a:ext>
                </a:extLst>
              </a:tr>
              <a:tr h="525846">
                <a:tc>
                  <a:txBody>
                    <a:bodyPr/>
                    <a:lstStyle/>
                    <a:p>
                      <a:pPr>
                        <a:buNone/>
                      </a:pPr>
                      <a:r>
                        <a:rPr lang="en-US" sz="900" b="0">
                          <a:solidFill>
                            <a:srgbClr val="000000"/>
                          </a:solidFill>
                          <a:effectLst/>
                          <a:latin typeface="Arial" panose="020B0604020202020204" pitchFamily="34" charset="0"/>
                        </a:rPr>
                        <a:t>Martin Hardware (Lot R)</a:t>
                      </a:r>
                    </a:p>
                  </a:txBody>
                  <a:tcPr marL="28575" marR="28575" marT="28575" marB="28575" anchor="ctr">
                    <a:lnL>
                      <a:noFill/>
                    </a:lnL>
                    <a:lnR>
                      <a:noFill/>
                    </a:lnR>
                    <a:lnT>
                      <a:noFill/>
                    </a:lnT>
                    <a:lnB>
                      <a:noFill/>
                    </a:lnB>
                  </a:tcPr>
                </a:tc>
                <a:tc>
                  <a:txBody>
                    <a:bodyPr/>
                    <a:lstStyle/>
                    <a:p>
                      <a:pPr>
                        <a:buNone/>
                      </a:pPr>
                      <a:r>
                        <a:rPr lang="en-US" sz="900" b="0">
                          <a:solidFill>
                            <a:srgbClr val="000000"/>
                          </a:solidFill>
                          <a:effectLst/>
                          <a:latin typeface="Arial" panose="020B0604020202020204" pitchFamily="34" charset="0"/>
                        </a:rPr>
                        <a:t>On East Mason St. between Roosevelt St. and Irwin Ave.</a:t>
                      </a:r>
                    </a:p>
                  </a:txBody>
                  <a:tcPr marL="28575" marR="28575" marT="28575" marB="28575" anchor="ctr">
                    <a:lnL>
                      <a:noFill/>
                    </a:lnL>
                    <a:lnR>
                      <a:noFill/>
                    </a:lnR>
                    <a:lnT>
                      <a:noFill/>
                    </a:lnT>
                    <a:lnB>
                      <a:noFill/>
                    </a:lnB>
                  </a:tcPr>
                </a:tc>
                <a:tc gridSpan="2">
                  <a:txBody>
                    <a:bodyPr/>
                    <a:lstStyle/>
                    <a:p>
                      <a:pPr>
                        <a:buNone/>
                      </a:pPr>
                      <a:r>
                        <a:rPr lang="en-US" sz="900" b="0">
                          <a:solidFill>
                            <a:srgbClr val="000000"/>
                          </a:solidFill>
                          <a:effectLst/>
                          <a:latin typeface="Arial" panose="020B0604020202020204" pitchFamily="34" charset="0"/>
                        </a:rPr>
                        <a:t>0700 - 0030</a:t>
                      </a:r>
                    </a:p>
                  </a:txBody>
                  <a:tcPr marL="28575" marR="28575" marT="28575" marB="28575" anchor="ctr">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613743691"/>
                  </a:ext>
                </a:extLst>
              </a:tr>
              <a:tr h="754475">
                <a:tc>
                  <a:txBody>
                    <a:bodyPr/>
                    <a:lstStyle/>
                    <a:p>
                      <a:pPr>
                        <a:buNone/>
                      </a:pPr>
                      <a:r>
                        <a:rPr lang="en-US" sz="900" b="0">
                          <a:solidFill>
                            <a:srgbClr val="000000"/>
                          </a:solidFill>
                          <a:effectLst/>
                          <a:latin typeface="Arial"/>
                        </a:rPr>
                        <a:t>617 Roosevelt</a:t>
                      </a:r>
                      <a:br>
                        <a:rPr lang="en-US" sz="900" b="0">
                          <a:solidFill>
                            <a:srgbClr val="000000"/>
                          </a:solidFill>
                          <a:effectLst/>
                          <a:latin typeface="Arial"/>
                        </a:rPr>
                      </a:br>
                      <a:r>
                        <a:rPr lang="en-US" sz="900" b="0">
                          <a:solidFill>
                            <a:srgbClr val="000000"/>
                          </a:solidFill>
                          <a:effectLst/>
                          <a:latin typeface="Arial"/>
                        </a:rPr>
                        <a:t>(Reserved for Bellin Homecare</a:t>
                      </a:r>
                      <a:br>
                        <a:rPr lang="en-US" sz="900" b="0">
                          <a:solidFill>
                            <a:srgbClr val="000000"/>
                          </a:solidFill>
                          <a:effectLst/>
                          <a:latin typeface="Arial"/>
                        </a:rPr>
                      </a:br>
                      <a:r>
                        <a:rPr lang="en-US" sz="900" b="0">
                          <a:solidFill>
                            <a:srgbClr val="000000"/>
                          </a:solidFill>
                          <a:effectLst/>
                          <a:latin typeface="Arial"/>
                        </a:rPr>
                        <a:t>Equipment staff)</a:t>
                      </a:r>
                    </a:p>
                  </a:txBody>
                  <a:tcPr marL="28575" marR="28575" marT="28575" marB="28575" anchor="ctr">
                    <a:lnL>
                      <a:noFill/>
                    </a:lnL>
                    <a:lnR>
                      <a:noFill/>
                    </a:lnR>
                    <a:lnT>
                      <a:noFill/>
                    </a:lnT>
                    <a:lnB>
                      <a:noFill/>
                    </a:lnB>
                    <a:noFill/>
                  </a:tcPr>
                </a:tc>
                <a:tc>
                  <a:txBody>
                    <a:bodyPr/>
                    <a:lstStyle/>
                    <a:p>
                      <a:pPr>
                        <a:buNone/>
                      </a:pPr>
                      <a:r>
                        <a:rPr lang="en-US" sz="900" b="0">
                          <a:solidFill>
                            <a:srgbClr val="000000"/>
                          </a:solidFill>
                          <a:effectLst/>
                          <a:latin typeface="Arial" panose="020B0604020202020204" pitchFamily="34" charset="0"/>
                        </a:rPr>
                        <a:t>Across Roosevelt St. from the Mason St. walk lot.</a:t>
                      </a:r>
                    </a:p>
                  </a:txBody>
                  <a:tcPr marL="28575" marR="28575" marT="28575" marB="28575" anchor="ctr">
                    <a:lnL>
                      <a:noFill/>
                    </a:lnL>
                    <a:lnR>
                      <a:noFill/>
                    </a:lnR>
                    <a:lnT>
                      <a:noFill/>
                    </a:lnT>
                    <a:lnB>
                      <a:noFill/>
                    </a:lnB>
                    <a:noFill/>
                  </a:tcPr>
                </a:tc>
                <a:tc gridSpan="2">
                  <a:txBody>
                    <a:bodyPr/>
                    <a:lstStyle/>
                    <a:p>
                      <a:pPr>
                        <a:buNone/>
                      </a:pPr>
                      <a:r>
                        <a:rPr lang="en-US" sz="900" b="0">
                          <a:solidFill>
                            <a:srgbClr val="000000"/>
                          </a:solidFill>
                          <a:effectLst/>
                          <a:latin typeface="Arial" panose="020B0604020202020204" pitchFamily="34" charset="0"/>
                        </a:rPr>
                        <a:t>Reserved Parking only.  No Shuttle</a:t>
                      </a:r>
                    </a:p>
                  </a:txBody>
                  <a:tcPr marL="28575" marR="28575" marT="28575" marB="28575" anchor="ctr">
                    <a:lnL>
                      <a:noFill/>
                    </a:lnL>
                    <a:lnR>
                      <a:noFill/>
                    </a:lnR>
                    <a:lnT>
                      <a:noFill/>
                    </a:lnT>
                    <a:lnB>
                      <a:noFill/>
                    </a:lnB>
                    <a:noFill/>
                  </a:tcPr>
                </a:tc>
                <a:tc hMerge="1">
                  <a:txBody>
                    <a:bodyPr/>
                    <a:lstStyle/>
                    <a:p>
                      <a:endParaRPr lang="en-US"/>
                    </a:p>
                  </a:txBody>
                  <a:tcPr/>
                </a:tc>
                <a:extLst>
                  <a:ext uri="{0D108BD9-81ED-4DB2-BD59-A6C34878D82A}">
                    <a16:rowId xmlns:a16="http://schemas.microsoft.com/office/drawing/2014/main" val="2014225073"/>
                  </a:ext>
                </a:extLst>
              </a:tr>
              <a:tr h="320080">
                <a:tc>
                  <a:txBody>
                    <a:bodyPr/>
                    <a:lstStyle/>
                    <a:p>
                      <a:pPr>
                        <a:buNone/>
                      </a:pPr>
                      <a:r>
                        <a:rPr lang="en-US" sz="900" b="0">
                          <a:solidFill>
                            <a:srgbClr val="000000"/>
                          </a:solidFill>
                          <a:effectLst/>
                          <a:latin typeface="Arial" panose="020B0604020202020204" pitchFamily="34" charset="0"/>
                        </a:rPr>
                        <a:t>Kasten Madsen (Lot T)</a:t>
                      </a:r>
                    </a:p>
                  </a:txBody>
                  <a:tcPr marL="28575" marR="28575" marT="28575" marB="28575" anchor="ctr">
                    <a:lnL>
                      <a:noFill/>
                    </a:lnL>
                    <a:lnR>
                      <a:noFill/>
                    </a:lnR>
                    <a:lnT>
                      <a:noFill/>
                    </a:lnT>
                    <a:lnB>
                      <a:noFill/>
                    </a:lnB>
                  </a:tcPr>
                </a:tc>
                <a:tc>
                  <a:txBody>
                    <a:bodyPr/>
                    <a:lstStyle/>
                    <a:p>
                      <a:pPr>
                        <a:buNone/>
                      </a:pPr>
                      <a:r>
                        <a:rPr lang="en-US" sz="900" b="0">
                          <a:solidFill>
                            <a:srgbClr val="000000"/>
                          </a:solidFill>
                          <a:effectLst/>
                          <a:latin typeface="Arial" panose="020B0604020202020204" pitchFamily="34" charset="0"/>
                        </a:rPr>
                        <a:t> Mason St.</a:t>
                      </a:r>
                    </a:p>
                  </a:txBody>
                  <a:tcPr marL="28575" marR="28575" marT="28575" marB="28575" anchor="ctr">
                    <a:lnL>
                      <a:noFill/>
                    </a:lnL>
                    <a:lnR>
                      <a:noFill/>
                    </a:lnR>
                    <a:lnT>
                      <a:noFill/>
                    </a:lnT>
                    <a:lnB>
                      <a:noFill/>
                    </a:lnB>
                  </a:tcPr>
                </a:tc>
                <a:tc gridSpan="2">
                  <a:txBody>
                    <a:bodyPr/>
                    <a:lstStyle/>
                    <a:p>
                      <a:pPr>
                        <a:buNone/>
                      </a:pPr>
                      <a:r>
                        <a:rPr lang="en-US" sz="900" b="0">
                          <a:solidFill>
                            <a:srgbClr val="000000"/>
                          </a:solidFill>
                          <a:effectLst/>
                          <a:latin typeface="Arial" panose="020B0604020202020204" pitchFamily="34" charset="0"/>
                        </a:rPr>
                        <a:t>No Shuttle</a:t>
                      </a:r>
                    </a:p>
                  </a:txBody>
                  <a:tcPr marL="28575" marR="28575" marT="28575" marB="28575" anchor="ctr">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497704823"/>
                  </a:ext>
                </a:extLst>
              </a:tr>
            </a:tbl>
          </a:graphicData>
        </a:graphic>
      </p:graphicFrame>
      <p:sp>
        <p:nvSpPr>
          <p:cNvPr id="9" name="Content Placeholder 2">
            <a:extLst>
              <a:ext uri="{FF2B5EF4-FFF2-40B4-BE49-F238E27FC236}">
                <a16:creationId xmlns:a16="http://schemas.microsoft.com/office/drawing/2014/main" id="{D9F94DAF-59B9-4983-AACC-5F7625447BCF}"/>
              </a:ext>
            </a:extLst>
          </p:cNvPr>
          <p:cNvSpPr txBox="1">
            <a:spLocks/>
          </p:cNvSpPr>
          <p:nvPr/>
        </p:nvSpPr>
        <p:spPr>
          <a:xfrm>
            <a:off x="1451578" y="1988957"/>
            <a:ext cx="9603275"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endParaRPr kumimoji="0" lang="en-US" sz="18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endParaRPr kumimoji="0" lang="en-US" sz="18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8" name="Slide Number Placeholder 5">
            <a:extLst>
              <a:ext uri="{FF2B5EF4-FFF2-40B4-BE49-F238E27FC236}">
                <a16:creationId xmlns:a16="http://schemas.microsoft.com/office/drawing/2014/main" id="{1651EC55-37AA-43AC-AD22-CD88E9B13013}"/>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0" name="Picture 9" descr="A close up of a logo&#10;&#10;AI-generated content may be incorrect.">
            <a:extLst>
              <a:ext uri="{FF2B5EF4-FFF2-40B4-BE49-F238E27FC236}">
                <a16:creationId xmlns:a16="http://schemas.microsoft.com/office/drawing/2014/main" id="{F5F3E073-50C7-5751-EEA4-36D6D20F34C4}"/>
              </a:ext>
            </a:extLst>
          </p:cNvPr>
          <p:cNvPicPr>
            <a:picLocks noChangeAspect="1"/>
          </p:cNvPicPr>
          <p:nvPr/>
        </p:nvPicPr>
        <p:blipFill>
          <a:blip r:embed="rId3"/>
          <a:stretch>
            <a:fillRect/>
          </a:stretch>
        </p:blipFill>
        <p:spPr>
          <a:xfrm>
            <a:off x="8837011" y="165400"/>
            <a:ext cx="2714625" cy="1388539"/>
          </a:xfrm>
          <a:prstGeom prst="rect">
            <a:avLst/>
          </a:prstGeom>
        </p:spPr>
      </p:pic>
    </p:spTree>
    <p:extLst>
      <p:ext uri="{BB962C8B-B14F-4D97-AF65-F5344CB8AC3E}">
        <p14:creationId xmlns:p14="http://schemas.microsoft.com/office/powerpoint/2010/main" val="3698644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a:t>Greater Green Bay Health Care Alliance</a:t>
            </a:r>
            <a:br>
              <a:rPr lang="en-US" b="1"/>
            </a:br>
            <a:br>
              <a:rPr lang="en-US" sz="1200" b="1"/>
            </a:br>
            <a:r>
              <a:rPr lang="en-US" b="1"/>
              <a:t>GGBHA</a:t>
            </a:r>
            <a:r>
              <a:rPr lang="en-US"/>
              <a:t>.</a:t>
            </a:r>
            <a:r>
              <a:rPr lang="en-US" b="1"/>
              <a:t>ORG </a:t>
            </a:r>
          </a:p>
        </p:txBody>
      </p:sp>
      <p:sp>
        <p:nvSpPr>
          <p:cNvPr id="6" name="Slide Number Placeholder 5">
            <a:extLst>
              <a:ext uri="{FF2B5EF4-FFF2-40B4-BE49-F238E27FC236}">
                <a16:creationId xmlns:a16="http://schemas.microsoft.com/office/drawing/2014/main" id="{902A53F7-4BEC-4A8F-B974-FCE8536F85B8}"/>
              </a:ext>
            </a:extLst>
          </p:cNvPr>
          <p:cNvSpPr txBox="1">
            <a:spLocks/>
          </p:cNvSpPr>
          <p:nvPr/>
        </p:nvSpPr>
        <p:spPr>
          <a:xfrm>
            <a:off x="11349327" y="6363450"/>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6D22F896-40B5-4ADD-8801-0D06FADFA095}" type="slidenum">
              <a:rPr lang="en-US" sz="1400" smtClean="0">
                <a:solidFill>
                  <a:prstClr val="white"/>
                </a:solidFill>
                <a:latin typeface="Gill Sans MT" panose="020B0502020104020203"/>
              </a:rPr>
              <a:pPr>
                <a:defRPr/>
              </a:pPr>
              <a:t>3</a:t>
            </a:fld>
            <a:endParaRPr lang="en-US" sz="1400">
              <a:solidFill>
                <a:prstClr val="white"/>
              </a:solidFill>
              <a:latin typeface="Gill Sans MT" panose="020B0502020104020203"/>
            </a:endParaRPr>
          </a:p>
        </p:txBody>
      </p:sp>
      <p:pic>
        <p:nvPicPr>
          <p:cNvPr id="7" name="Content Placeholder 6" descr="A group of people in scrubs&#10;&#10;Description automatically generated">
            <a:extLst>
              <a:ext uri="{FF2B5EF4-FFF2-40B4-BE49-F238E27FC236}">
                <a16:creationId xmlns:a16="http://schemas.microsoft.com/office/drawing/2014/main" id="{0DACCC83-1CC6-B4E0-E87A-7DC659EE8AEC}"/>
              </a:ext>
            </a:extLst>
          </p:cNvPr>
          <p:cNvPicPr>
            <a:picLocks noGrp="1" noChangeAspect="1"/>
          </p:cNvPicPr>
          <p:nvPr>
            <p:ph idx="1"/>
          </p:nvPr>
        </p:nvPicPr>
        <p:blipFill>
          <a:blip r:embed="rId3"/>
          <a:stretch>
            <a:fillRect/>
          </a:stretch>
        </p:blipFill>
        <p:spPr>
          <a:xfrm>
            <a:off x="1080428" y="1959554"/>
            <a:ext cx="4078002" cy="4083683"/>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8679ABA2-6CD4-AE56-C21D-B3506A020FF3}"/>
              </a:ext>
            </a:extLst>
          </p:cNvPr>
          <p:cNvPicPr>
            <a:picLocks noChangeAspect="1"/>
          </p:cNvPicPr>
          <p:nvPr/>
        </p:nvPicPr>
        <p:blipFill>
          <a:blip r:embed="rId4"/>
          <a:stretch>
            <a:fillRect/>
          </a:stretch>
        </p:blipFill>
        <p:spPr>
          <a:xfrm>
            <a:off x="5662512" y="2191392"/>
            <a:ext cx="5449060" cy="3620005"/>
          </a:xfrm>
          <a:prstGeom prst="rect">
            <a:avLst/>
          </a:prstGeom>
        </p:spPr>
      </p:pic>
    </p:spTree>
    <p:extLst>
      <p:ext uri="{BB962C8B-B14F-4D97-AF65-F5344CB8AC3E}">
        <p14:creationId xmlns:p14="http://schemas.microsoft.com/office/powerpoint/2010/main" val="3405944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365853" y="1283914"/>
            <a:ext cx="9603275" cy="1049235"/>
          </a:xfrm>
        </p:spPr>
        <p:txBody>
          <a:bodyPr/>
          <a:lstStyle/>
          <a:p>
            <a:r>
              <a:rPr lang="en-US" b="1" cap="small"/>
              <a:t>Ambulatory Updates</a:t>
            </a:r>
          </a:p>
        </p:txBody>
      </p:sp>
      <p:sp>
        <p:nvSpPr>
          <p:cNvPr id="3" name="Content Placeholder 2"/>
          <p:cNvSpPr>
            <a:spLocks noGrp="1"/>
          </p:cNvSpPr>
          <p:nvPr>
            <p:ph idx="1"/>
          </p:nvPr>
        </p:nvSpPr>
        <p:spPr>
          <a:xfrm>
            <a:off x="1451579" y="2015732"/>
            <a:ext cx="9603275" cy="4759463"/>
          </a:xfrm>
        </p:spPr>
        <p:txBody>
          <a:bodyPr>
            <a:normAutofit/>
          </a:bodyPr>
          <a:lstStyle/>
          <a:p>
            <a:r>
              <a:rPr lang="en-US" sz="1900"/>
              <a:t>Construction occurring in our Bellevue Clinic location, which may interrupt student placement in that location (Bellevue Family Practice and Bellevue Urgent Care)</a:t>
            </a:r>
          </a:p>
          <a:p>
            <a:r>
              <a:rPr lang="en-US" sz="1900"/>
              <a:t>Some clinics changing to Rural Health designation. This may lead to some changes to their workflows</a:t>
            </a:r>
          </a:p>
          <a:p>
            <a:r>
              <a:rPr lang="en-US" sz="1900"/>
              <a:t>Technology: </a:t>
            </a:r>
            <a:endParaRPr lang="en-US"/>
          </a:p>
          <a:p>
            <a:pPr lvl="1"/>
            <a:r>
              <a:rPr lang="en-US" sz="1700"/>
              <a:t>New measuring boards in ambulatory clinics treating peds patients</a:t>
            </a:r>
          </a:p>
          <a:p>
            <a:pPr lvl="1"/>
            <a:endParaRPr lang="en-US" sz="1700"/>
          </a:p>
          <a:p>
            <a:pPr lvl="2"/>
            <a:endParaRPr lang="en-US" sz="1700"/>
          </a:p>
          <a:p>
            <a:pPr lvl="1"/>
            <a:endParaRPr lang="en-US" sz="1700"/>
          </a:p>
          <a:p>
            <a:pPr lvl="1"/>
            <a:endParaRPr lang="en-US" sz="1700"/>
          </a:p>
          <a:p>
            <a:endParaRPr lang="en-US" sz="1900"/>
          </a:p>
        </p:txBody>
      </p:sp>
      <p:sp>
        <p:nvSpPr>
          <p:cNvPr id="9" name="Content Placeholder 2">
            <a:extLst>
              <a:ext uri="{FF2B5EF4-FFF2-40B4-BE49-F238E27FC236}">
                <a16:creationId xmlns:a16="http://schemas.microsoft.com/office/drawing/2014/main" id="{D9F94DAF-59B9-4983-AACC-5F7625447BCF}"/>
              </a:ext>
            </a:extLst>
          </p:cNvPr>
          <p:cNvSpPr txBox="1">
            <a:spLocks/>
          </p:cNvSpPr>
          <p:nvPr/>
        </p:nvSpPr>
        <p:spPr>
          <a:xfrm>
            <a:off x="1451578" y="2014890"/>
            <a:ext cx="9689002"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
                <a:srgbClr val="B71E42"/>
              </a:buClr>
              <a:buSzPct val="100000"/>
              <a:buNone/>
              <a:tabLst/>
              <a:defRPr/>
            </a:pPr>
            <a:endParaRPr kumimoji="0" lang="en-US" sz="20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8" name="Slide Number Placeholder 5">
            <a:extLst>
              <a:ext uri="{FF2B5EF4-FFF2-40B4-BE49-F238E27FC236}">
                <a16:creationId xmlns:a16="http://schemas.microsoft.com/office/drawing/2014/main" id="{FE6D3F9F-AEC3-489A-A6AA-3A77CF669160}"/>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6" name="Picture 5" descr="A close up of a logo&#10;&#10;AI-generated content may be incorrect.">
            <a:extLst>
              <a:ext uri="{FF2B5EF4-FFF2-40B4-BE49-F238E27FC236}">
                <a16:creationId xmlns:a16="http://schemas.microsoft.com/office/drawing/2014/main" id="{005F5B69-BBF9-FED6-B825-6446BD98A883}"/>
              </a:ext>
            </a:extLst>
          </p:cNvPr>
          <p:cNvPicPr>
            <a:picLocks noChangeAspect="1"/>
          </p:cNvPicPr>
          <p:nvPr/>
        </p:nvPicPr>
        <p:blipFill>
          <a:blip r:embed="rId3"/>
          <a:stretch>
            <a:fillRect/>
          </a:stretch>
        </p:blipFill>
        <p:spPr>
          <a:xfrm>
            <a:off x="8837011" y="165400"/>
            <a:ext cx="2714625" cy="1465437"/>
          </a:xfrm>
          <a:prstGeom prst="rect">
            <a:avLst/>
          </a:prstGeom>
        </p:spPr>
      </p:pic>
    </p:spTree>
    <p:extLst>
      <p:ext uri="{BB962C8B-B14F-4D97-AF65-F5344CB8AC3E}">
        <p14:creationId xmlns:p14="http://schemas.microsoft.com/office/powerpoint/2010/main" val="2452919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212903"/>
            <a:ext cx="9603275" cy="640851"/>
          </a:xfrm>
        </p:spPr>
        <p:txBody>
          <a:bodyPr>
            <a:normAutofit/>
          </a:bodyPr>
          <a:lstStyle/>
          <a:p>
            <a:r>
              <a:rPr lang="en-US" b="1" cap="small"/>
              <a:t>Epic				</a:t>
            </a:r>
          </a:p>
        </p:txBody>
      </p:sp>
      <p:sp>
        <p:nvSpPr>
          <p:cNvPr id="8" name="Slide Number Placeholder 5">
            <a:extLst>
              <a:ext uri="{FF2B5EF4-FFF2-40B4-BE49-F238E27FC236}">
                <a16:creationId xmlns:a16="http://schemas.microsoft.com/office/drawing/2014/main" id="{1CDF9E54-991B-4B0B-8D78-1C65AFA12780}"/>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Content Placeholder 3"/>
          <p:cNvSpPr>
            <a:spLocks noGrp="1"/>
          </p:cNvSpPr>
          <p:nvPr>
            <p:ph idx="1"/>
          </p:nvPr>
        </p:nvSpPr>
        <p:spPr>
          <a:xfrm>
            <a:off x="364157" y="1890043"/>
            <a:ext cx="3496571" cy="3987904"/>
          </a:xfrm>
        </p:spPr>
        <p:txBody>
          <a:bodyPr>
            <a:normAutofit/>
          </a:bodyPr>
          <a:lstStyle/>
          <a:p>
            <a:pPr marL="0" indent="0">
              <a:buNone/>
            </a:pPr>
            <a:r>
              <a:rPr lang="en-US" sz="1600"/>
              <a:t>Finding Upgrade Documents on Julius Find and reference upgrade education any time by visiting the Controlled Documents page of Julius. </a:t>
            </a:r>
          </a:p>
          <a:p>
            <a:pPr marL="342900" indent="-342900">
              <a:buAutoNum type="alphaUcPeriod"/>
            </a:pPr>
            <a:r>
              <a:rPr lang="en-US" sz="1600"/>
              <a:t>Open Julius. </a:t>
            </a:r>
          </a:p>
          <a:p>
            <a:pPr marL="342900" indent="-342900">
              <a:buAutoNum type="alphaUcPeriod"/>
            </a:pPr>
            <a:r>
              <a:rPr lang="en-US" sz="1600"/>
              <a:t>Select the Controlled Documents tab. </a:t>
            </a:r>
          </a:p>
          <a:p>
            <a:pPr marL="342900" indent="-342900">
              <a:buAutoNum type="alphaUcPeriod"/>
            </a:pPr>
            <a:r>
              <a:rPr lang="en-US" sz="1600"/>
              <a:t>Select Tips and Tricks on the left side</a:t>
            </a:r>
          </a:p>
          <a:p>
            <a:pPr marL="342900" indent="-342900">
              <a:buAutoNum type="alphaUcPeriod"/>
            </a:pPr>
            <a:r>
              <a:rPr lang="en-US" sz="1600"/>
              <a:t>Project Fusion Learning Pathway</a:t>
            </a:r>
          </a:p>
        </p:txBody>
      </p:sp>
      <p:pic>
        <p:nvPicPr>
          <p:cNvPr id="6" name="Picture 5" descr="A close up of a logo&#10;&#10;AI-generated content may be incorrect.">
            <a:extLst>
              <a:ext uri="{FF2B5EF4-FFF2-40B4-BE49-F238E27FC236}">
                <a16:creationId xmlns:a16="http://schemas.microsoft.com/office/drawing/2014/main" id="{A0804907-FD9C-C241-66E9-E3281526C7FE}"/>
              </a:ext>
            </a:extLst>
          </p:cNvPr>
          <p:cNvPicPr>
            <a:picLocks noChangeAspect="1"/>
          </p:cNvPicPr>
          <p:nvPr/>
        </p:nvPicPr>
        <p:blipFill>
          <a:blip r:embed="rId3"/>
          <a:stretch>
            <a:fillRect/>
          </a:stretch>
        </p:blipFill>
        <p:spPr>
          <a:xfrm>
            <a:off x="8837011" y="165400"/>
            <a:ext cx="2714625" cy="1375895"/>
          </a:xfrm>
          <a:prstGeom prst="rect">
            <a:avLst/>
          </a:prstGeom>
        </p:spPr>
      </p:pic>
      <p:pic>
        <p:nvPicPr>
          <p:cNvPr id="3" name="Picture 2">
            <a:extLst>
              <a:ext uri="{FF2B5EF4-FFF2-40B4-BE49-F238E27FC236}">
                <a16:creationId xmlns:a16="http://schemas.microsoft.com/office/drawing/2014/main" id="{EF0C6A9C-617F-7269-EC39-0BAE8689C95B}"/>
              </a:ext>
            </a:extLst>
          </p:cNvPr>
          <p:cNvPicPr>
            <a:picLocks noChangeAspect="1"/>
          </p:cNvPicPr>
          <p:nvPr/>
        </p:nvPicPr>
        <p:blipFill>
          <a:blip r:embed="rId4"/>
          <a:stretch>
            <a:fillRect/>
          </a:stretch>
        </p:blipFill>
        <p:spPr>
          <a:xfrm>
            <a:off x="4023288" y="1978739"/>
            <a:ext cx="6066046" cy="701101"/>
          </a:xfrm>
          <a:prstGeom prst="rect">
            <a:avLst/>
          </a:prstGeom>
        </p:spPr>
      </p:pic>
      <p:pic>
        <p:nvPicPr>
          <p:cNvPr id="7" name="Picture 6">
            <a:extLst>
              <a:ext uri="{FF2B5EF4-FFF2-40B4-BE49-F238E27FC236}">
                <a16:creationId xmlns:a16="http://schemas.microsoft.com/office/drawing/2014/main" id="{1CB6E222-F890-99C9-7CE1-66A20C8F5F2B}"/>
              </a:ext>
            </a:extLst>
          </p:cNvPr>
          <p:cNvPicPr>
            <a:picLocks noChangeAspect="1"/>
          </p:cNvPicPr>
          <p:nvPr/>
        </p:nvPicPr>
        <p:blipFill>
          <a:blip r:embed="rId5"/>
          <a:stretch>
            <a:fillRect/>
          </a:stretch>
        </p:blipFill>
        <p:spPr>
          <a:xfrm>
            <a:off x="3860728" y="2804826"/>
            <a:ext cx="1457070" cy="2572735"/>
          </a:xfrm>
          <a:prstGeom prst="rect">
            <a:avLst/>
          </a:prstGeom>
        </p:spPr>
      </p:pic>
      <p:pic>
        <p:nvPicPr>
          <p:cNvPr id="9" name="Picture 8">
            <a:extLst>
              <a:ext uri="{FF2B5EF4-FFF2-40B4-BE49-F238E27FC236}">
                <a16:creationId xmlns:a16="http://schemas.microsoft.com/office/drawing/2014/main" id="{C39B8C4F-9A27-DA3A-0B4F-0797DCD4C1AD}"/>
              </a:ext>
            </a:extLst>
          </p:cNvPr>
          <p:cNvPicPr>
            <a:picLocks noChangeAspect="1"/>
          </p:cNvPicPr>
          <p:nvPr/>
        </p:nvPicPr>
        <p:blipFill>
          <a:blip r:embed="rId6"/>
          <a:stretch>
            <a:fillRect/>
          </a:stretch>
        </p:blipFill>
        <p:spPr>
          <a:xfrm>
            <a:off x="5512480" y="3117284"/>
            <a:ext cx="5770732" cy="2260277"/>
          </a:xfrm>
          <a:prstGeom prst="rect">
            <a:avLst/>
          </a:prstGeom>
        </p:spPr>
      </p:pic>
    </p:spTree>
    <p:extLst>
      <p:ext uri="{BB962C8B-B14F-4D97-AF65-F5344CB8AC3E}">
        <p14:creationId xmlns:p14="http://schemas.microsoft.com/office/powerpoint/2010/main" val="3737140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197204"/>
            <a:ext cx="9603275" cy="603888"/>
          </a:xfrm>
        </p:spPr>
        <p:txBody>
          <a:bodyPr/>
          <a:lstStyle/>
          <a:p>
            <a:r>
              <a:rPr lang="en-US" b="1" cap="small"/>
              <a:t>Co-signing Student Documentation </a:t>
            </a:r>
          </a:p>
        </p:txBody>
      </p:sp>
      <p:graphicFrame>
        <p:nvGraphicFramePr>
          <p:cNvPr id="10" name="Content Placeholder 2">
            <a:extLst>
              <a:ext uri="{FF2B5EF4-FFF2-40B4-BE49-F238E27FC236}">
                <a16:creationId xmlns:a16="http://schemas.microsoft.com/office/drawing/2014/main" id="{8D1BEAD9-323E-03C7-5205-EDEF61D69F95}"/>
              </a:ext>
            </a:extLst>
          </p:cNvPr>
          <p:cNvGraphicFramePr>
            <a:graphicFrameLocks noGrp="1"/>
          </p:cNvGraphicFramePr>
          <p:nvPr>
            <p:ph idx="1"/>
          </p:nvPr>
        </p:nvGraphicFramePr>
        <p:xfrm>
          <a:off x="1451579" y="1997143"/>
          <a:ext cx="10255938" cy="3191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BA1CC350-DB3F-4682-3855-0F762AEF8C23}"/>
              </a:ext>
            </a:extLst>
          </p:cNvPr>
          <p:cNvSpPr txBox="1">
            <a:spLocks/>
          </p:cNvSpPr>
          <p:nvPr/>
        </p:nvSpPr>
        <p:spPr>
          <a:xfrm>
            <a:off x="11224470"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Picture 7" descr="A close up of a logo&#10;&#10;AI-generated content may be incorrect.">
            <a:extLst>
              <a:ext uri="{FF2B5EF4-FFF2-40B4-BE49-F238E27FC236}">
                <a16:creationId xmlns:a16="http://schemas.microsoft.com/office/drawing/2014/main" id="{E672494C-9DDA-A0F1-A9EF-A8D27030A835}"/>
              </a:ext>
            </a:extLst>
          </p:cNvPr>
          <p:cNvPicPr>
            <a:picLocks noChangeAspect="1"/>
          </p:cNvPicPr>
          <p:nvPr/>
        </p:nvPicPr>
        <p:blipFill>
          <a:blip r:embed="rId8"/>
          <a:stretch>
            <a:fillRect/>
          </a:stretch>
        </p:blipFill>
        <p:spPr>
          <a:xfrm>
            <a:off x="9234435" y="165401"/>
            <a:ext cx="2317201" cy="1150934"/>
          </a:xfrm>
          <a:prstGeom prst="rect">
            <a:avLst/>
          </a:prstGeom>
        </p:spPr>
      </p:pic>
    </p:spTree>
    <p:extLst>
      <p:ext uri="{BB962C8B-B14F-4D97-AF65-F5344CB8AC3E}">
        <p14:creationId xmlns:p14="http://schemas.microsoft.com/office/powerpoint/2010/main" val="655432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cap="small"/>
              <a:t>Infection Prevention: Vaccines</a:t>
            </a:r>
          </a:p>
        </p:txBody>
      </p:sp>
      <p:sp>
        <p:nvSpPr>
          <p:cNvPr id="9" name="Slide Number Placeholder 5">
            <a:extLst>
              <a:ext uri="{FF2B5EF4-FFF2-40B4-BE49-F238E27FC236}">
                <a16:creationId xmlns:a16="http://schemas.microsoft.com/office/drawing/2014/main" id="{F2533C51-3275-4C8A-95B1-6EBBC09721D7}"/>
              </a:ext>
            </a:extLst>
          </p:cNvPr>
          <p:cNvSpPr txBox="1">
            <a:spLocks/>
          </p:cNvSpPr>
          <p:nvPr/>
        </p:nvSpPr>
        <p:spPr>
          <a:xfrm>
            <a:off x="11316677"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descr="A close up of a logo&#10;&#10;AI-generated content may be incorrect.">
            <a:extLst>
              <a:ext uri="{FF2B5EF4-FFF2-40B4-BE49-F238E27FC236}">
                <a16:creationId xmlns:a16="http://schemas.microsoft.com/office/drawing/2014/main" id="{A2CABA6F-0722-1362-42B7-5CAC307B82A1}"/>
              </a:ext>
            </a:extLst>
          </p:cNvPr>
          <p:cNvPicPr>
            <a:picLocks noChangeAspect="1"/>
          </p:cNvPicPr>
          <p:nvPr/>
        </p:nvPicPr>
        <p:blipFill>
          <a:blip r:embed="rId3"/>
          <a:stretch>
            <a:fillRect/>
          </a:stretch>
        </p:blipFill>
        <p:spPr>
          <a:xfrm>
            <a:off x="9615340" y="114068"/>
            <a:ext cx="2171424" cy="971218"/>
          </a:xfrm>
          <a:prstGeom prst="rect">
            <a:avLst/>
          </a:prstGeom>
        </p:spPr>
      </p:pic>
      <p:graphicFrame>
        <p:nvGraphicFramePr>
          <p:cNvPr id="10" name="Content Placeholder 9">
            <a:extLst>
              <a:ext uri="{FF2B5EF4-FFF2-40B4-BE49-F238E27FC236}">
                <a16:creationId xmlns:a16="http://schemas.microsoft.com/office/drawing/2014/main" id="{85F17BF6-B9B2-28C6-6FFE-372A5AB51947}"/>
              </a:ext>
            </a:extLst>
          </p:cNvPr>
          <p:cNvGraphicFramePr>
            <a:graphicFrameLocks noGrp="1"/>
          </p:cNvGraphicFramePr>
          <p:nvPr>
            <p:ph idx="1"/>
            <p:extLst>
              <p:ext uri="{D42A27DB-BD31-4B8C-83A1-F6EECF244321}">
                <p14:modId xmlns:p14="http://schemas.microsoft.com/office/powerpoint/2010/main" val="324880456"/>
              </p:ext>
            </p:extLst>
          </p:nvPr>
        </p:nvGraphicFramePr>
        <p:xfrm>
          <a:off x="742950" y="1571625"/>
          <a:ext cx="10844212" cy="4484517"/>
        </p:xfrm>
        <a:graphic>
          <a:graphicData uri="http://schemas.openxmlformats.org/drawingml/2006/table">
            <a:tbl>
              <a:tblPr firstRow="1" bandRow="1">
                <a:tableStyleId>{3C2FFA5D-87B4-456A-9821-1D502468CF0F}</a:tableStyleId>
              </a:tblPr>
              <a:tblGrid>
                <a:gridCol w="2214563">
                  <a:extLst>
                    <a:ext uri="{9D8B030D-6E8A-4147-A177-3AD203B41FA5}">
                      <a16:colId xmlns:a16="http://schemas.microsoft.com/office/drawing/2014/main" val="715670059"/>
                    </a:ext>
                  </a:extLst>
                </a:gridCol>
                <a:gridCol w="1368302">
                  <a:extLst>
                    <a:ext uri="{9D8B030D-6E8A-4147-A177-3AD203B41FA5}">
                      <a16:colId xmlns:a16="http://schemas.microsoft.com/office/drawing/2014/main" val="2074117830"/>
                    </a:ext>
                  </a:extLst>
                </a:gridCol>
                <a:gridCol w="4518148">
                  <a:extLst>
                    <a:ext uri="{9D8B030D-6E8A-4147-A177-3AD203B41FA5}">
                      <a16:colId xmlns:a16="http://schemas.microsoft.com/office/drawing/2014/main" val="3494795911"/>
                    </a:ext>
                  </a:extLst>
                </a:gridCol>
                <a:gridCol w="2743199">
                  <a:extLst>
                    <a:ext uri="{9D8B030D-6E8A-4147-A177-3AD203B41FA5}">
                      <a16:colId xmlns:a16="http://schemas.microsoft.com/office/drawing/2014/main" val="4023382813"/>
                    </a:ext>
                  </a:extLst>
                </a:gridCol>
              </a:tblGrid>
              <a:tr h="644037">
                <a:tc>
                  <a:txBody>
                    <a:bodyPr/>
                    <a:lstStyle/>
                    <a:p>
                      <a:r>
                        <a:rPr lang="en-US"/>
                        <a:t>Vaccine</a:t>
                      </a:r>
                    </a:p>
                  </a:txBody>
                  <a:tcPr/>
                </a:tc>
                <a:tc>
                  <a:txBody>
                    <a:bodyPr/>
                    <a:lstStyle/>
                    <a:p>
                      <a:r>
                        <a:rPr lang="en-US"/>
                        <a:t>Policy</a:t>
                      </a:r>
                    </a:p>
                  </a:txBody>
                  <a:tcPr/>
                </a:tc>
                <a:tc>
                  <a:txBody>
                    <a:bodyPr/>
                    <a:lstStyle/>
                    <a:p>
                      <a:r>
                        <a:rPr lang="en-US"/>
                        <a:t>Evidence of Compliance</a:t>
                      </a:r>
                    </a:p>
                  </a:txBody>
                  <a:tcPr/>
                </a:tc>
                <a:tc>
                  <a:txBody>
                    <a:bodyPr/>
                    <a:lstStyle/>
                    <a:p>
                      <a:r>
                        <a:rPr lang="en-US"/>
                        <a:t>Declination/Exemption Allowed: </a:t>
                      </a:r>
                    </a:p>
                  </a:txBody>
                  <a:tcPr/>
                </a:tc>
                <a:extLst>
                  <a:ext uri="{0D108BD9-81ED-4DB2-BD59-A6C34878D82A}">
                    <a16:rowId xmlns:a16="http://schemas.microsoft.com/office/drawing/2014/main" val="1088504149"/>
                  </a:ext>
                </a:extLst>
              </a:tr>
              <a:tr h="562178">
                <a:tc>
                  <a:txBody>
                    <a:bodyPr/>
                    <a:lstStyle/>
                    <a:p>
                      <a:r>
                        <a:rPr lang="en-US"/>
                        <a:t>COVID-19</a:t>
                      </a:r>
                    </a:p>
                  </a:txBody>
                  <a:tcPr/>
                </a:tc>
                <a:tc>
                  <a:txBody>
                    <a:bodyPr/>
                    <a:lstStyle/>
                    <a:p>
                      <a:r>
                        <a:rPr lang="en-US"/>
                        <a:t>Optional</a:t>
                      </a:r>
                    </a:p>
                  </a:txBody>
                  <a:tcPr/>
                </a:tc>
                <a:tc>
                  <a:txBody>
                    <a:bodyPr/>
                    <a:lstStyle/>
                    <a:p>
                      <a:r>
                        <a:rPr lang="en-US"/>
                        <a:t>Written documentation of vaccination</a:t>
                      </a:r>
                    </a:p>
                  </a:txBody>
                  <a:tcPr/>
                </a:tc>
                <a:tc>
                  <a:txBody>
                    <a:bodyPr/>
                    <a:lstStyle/>
                    <a:p>
                      <a:r>
                        <a:rPr lang="en-US"/>
                        <a:t>Yes- complete vaccination refusal form</a:t>
                      </a:r>
                    </a:p>
                  </a:txBody>
                  <a:tcPr/>
                </a:tc>
                <a:extLst>
                  <a:ext uri="{0D108BD9-81ED-4DB2-BD59-A6C34878D82A}">
                    <a16:rowId xmlns:a16="http://schemas.microsoft.com/office/drawing/2014/main" val="1054697297"/>
                  </a:ext>
                </a:extLst>
              </a:tr>
              <a:tr h="562178">
                <a:tc>
                  <a:txBody>
                    <a:bodyPr/>
                    <a:lstStyle/>
                    <a:p>
                      <a:r>
                        <a:rPr lang="en-US"/>
                        <a:t>Influenza</a:t>
                      </a:r>
                    </a:p>
                  </a:txBody>
                  <a:tcPr/>
                </a:tc>
                <a:tc>
                  <a:txBody>
                    <a:bodyPr/>
                    <a:lstStyle/>
                    <a:p>
                      <a:r>
                        <a:rPr lang="en-US"/>
                        <a:t>Optional </a:t>
                      </a:r>
                    </a:p>
                  </a:txBody>
                  <a:tcPr/>
                </a:tc>
                <a:tc>
                  <a:txBody>
                    <a:bodyPr/>
                    <a:lstStyle/>
                    <a:p>
                      <a:r>
                        <a:rPr lang="en-US"/>
                        <a:t>Written documentation of vaccination </a:t>
                      </a:r>
                    </a:p>
                  </a:txBody>
                  <a:tcPr/>
                </a:tc>
                <a:tc>
                  <a:txBody>
                    <a:bodyPr/>
                    <a:lstStyle/>
                    <a:p>
                      <a:r>
                        <a:rPr lang="en-US"/>
                        <a:t>Yes- complete vaccination refusal form</a:t>
                      </a:r>
                    </a:p>
                  </a:txBody>
                  <a:tcPr/>
                </a:tc>
                <a:extLst>
                  <a:ext uri="{0D108BD9-81ED-4DB2-BD59-A6C34878D82A}">
                    <a16:rowId xmlns:a16="http://schemas.microsoft.com/office/drawing/2014/main" val="3845438884"/>
                  </a:ext>
                </a:extLst>
              </a:tr>
              <a:tr h="280428">
                <a:tc>
                  <a:txBody>
                    <a:bodyPr/>
                    <a:lstStyle/>
                    <a:p>
                      <a:r>
                        <a:rPr lang="en-US"/>
                        <a:t>Hepatitis B</a:t>
                      </a:r>
                    </a:p>
                    <a:p>
                      <a:endParaRPr lang="en-US"/>
                    </a:p>
                  </a:txBody>
                  <a:tcPr/>
                </a:tc>
                <a:tc>
                  <a:txBody>
                    <a:bodyPr/>
                    <a:lstStyle/>
                    <a:p>
                      <a:r>
                        <a:rPr lang="en-US"/>
                        <a:t>Optional </a:t>
                      </a:r>
                    </a:p>
                  </a:txBody>
                  <a:tcPr/>
                </a:tc>
                <a:tc>
                  <a:txBody>
                    <a:bodyPr/>
                    <a:lstStyle/>
                    <a:p>
                      <a:r>
                        <a:rPr lang="en-US"/>
                        <a:t>Written documentation of vaccination </a:t>
                      </a:r>
                    </a:p>
                  </a:txBody>
                  <a:tcPr/>
                </a:tc>
                <a:tc>
                  <a:txBody>
                    <a:bodyPr/>
                    <a:lstStyle/>
                    <a:p>
                      <a:r>
                        <a:rPr lang="en-US"/>
                        <a:t>Yes- complete vaccination refusal form</a:t>
                      </a:r>
                    </a:p>
                  </a:txBody>
                  <a:tcPr/>
                </a:tc>
                <a:extLst>
                  <a:ext uri="{0D108BD9-81ED-4DB2-BD59-A6C34878D82A}">
                    <a16:rowId xmlns:a16="http://schemas.microsoft.com/office/drawing/2014/main" val="4266322875"/>
                  </a:ext>
                </a:extLst>
              </a:tr>
              <a:tr h="562178">
                <a:tc>
                  <a:txBody>
                    <a:bodyPr/>
                    <a:lstStyle/>
                    <a:p>
                      <a:r>
                        <a:rPr lang="en-US"/>
                        <a:t>Measles Mumps</a:t>
                      </a:r>
                    </a:p>
                  </a:txBody>
                  <a:tcPr/>
                </a:tc>
                <a:tc>
                  <a:txBody>
                    <a:bodyPr/>
                    <a:lstStyle/>
                    <a:p>
                      <a:r>
                        <a:rPr lang="en-US"/>
                        <a:t>Required</a:t>
                      </a:r>
                    </a:p>
                  </a:txBody>
                  <a:tcPr/>
                </a:tc>
                <a:tc>
                  <a:txBody>
                    <a:bodyPr/>
                    <a:lstStyle/>
                    <a:p>
                      <a:r>
                        <a:rPr lang="en-US"/>
                        <a:t>Written documentation of 2 doses of vaccine, or laboratory confirmed immunity.</a:t>
                      </a:r>
                    </a:p>
                  </a:txBody>
                  <a:tcPr/>
                </a:tc>
                <a:tc>
                  <a:txBody>
                    <a:bodyPr/>
                    <a:lstStyle/>
                    <a:p>
                      <a:r>
                        <a:rPr lang="en-US"/>
                        <a:t>No</a:t>
                      </a:r>
                    </a:p>
                  </a:txBody>
                  <a:tcPr/>
                </a:tc>
                <a:extLst>
                  <a:ext uri="{0D108BD9-81ED-4DB2-BD59-A6C34878D82A}">
                    <a16:rowId xmlns:a16="http://schemas.microsoft.com/office/drawing/2014/main" val="2605517873"/>
                  </a:ext>
                </a:extLst>
              </a:tr>
              <a:tr h="562178">
                <a:tc>
                  <a:txBody>
                    <a:bodyPr/>
                    <a:lstStyle/>
                    <a:p>
                      <a:r>
                        <a:rPr lang="en-US"/>
                        <a:t>Rubella</a:t>
                      </a:r>
                    </a:p>
                  </a:txBody>
                  <a:tcPr/>
                </a:tc>
                <a:tc>
                  <a:txBody>
                    <a:bodyPr/>
                    <a:lstStyle/>
                    <a:p>
                      <a:r>
                        <a:rPr lang="en-US"/>
                        <a:t>Required</a:t>
                      </a:r>
                    </a:p>
                  </a:txBody>
                  <a:tcPr/>
                </a:tc>
                <a:tc>
                  <a:txBody>
                    <a:bodyPr/>
                    <a:lstStyle/>
                    <a:p>
                      <a:r>
                        <a:rPr lang="en-US"/>
                        <a:t>Written documentation of 1 dose of vaccine, or laboratory confirmed immunity.</a:t>
                      </a:r>
                    </a:p>
                  </a:txBody>
                  <a:tcPr/>
                </a:tc>
                <a:tc>
                  <a:txBody>
                    <a:bodyPr/>
                    <a:lstStyle/>
                    <a:p>
                      <a:r>
                        <a:rPr lang="en-US"/>
                        <a:t>No</a:t>
                      </a:r>
                    </a:p>
                  </a:txBody>
                  <a:tcPr/>
                </a:tc>
                <a:extLst>
                  <a:ext uri="{0D108BD9-81ED-4DB2-BD59-A6C34878D82A}">
                    <a16:rowId xmlns:a16="http://schemas.microsoft.com/office/drawing/2014/main" val="2341268957"/>
                  </a:ext>
                </a:extLst>
              </a:tr>
              <a:tr h="562178">
                <a:tc>
                  <a:txBody>
                    <a:bodyPr/>
                    <a:lstStyle/>
                    <a:p>
                      <a:r>
                        <a:rPr lang="en-US"/>
                        <a:t>Varicella</a:t>
                      </a:r>
                    </a:p>
                  </a:txBody>
                  <a:tcPr/>
                </a:tc>
                <a:tc>
                  <a:txBody>
                    <a:bodyPr/>
                    <a:lstStyle/>
                    <a:p>
                      <a:r>
                        <a:rPr lang="en-US"/>
                        <a:t>Required</a:t>
                      </a:r>
                    </a:p>
                  </a:txBody>
                  <a:tcPr/>
                </a:tc>
                <a:tc>
                  <a:txBody>
                    <a:bodyPr/>
                    <a:lstStyle/>
                    <a:p>
                      <a:r>
                        <a:rPr lang="en-US"/>
                        <a:t>Written documentation of 2 doses of vaccine, or laboratory confirmed immunity.</a:t>
                      </a:r>
                    </a:p>
                  </a:txBody>
                  <a:tcPr/>
                </a:tc>
                <a:tc>
                  <a:txBody>
                    <a:bodyPr/>
                    <a:lstStyle/>
                    <a:p>
                      <a:r>
                        <a:rPr lang="en-US"/>
                        <a:t>No</a:t>
                      </a:r>
                    </a:p>
                  </a:txBody>
                  <a:tcPr/>
                </a:tc>
                <a:extLst>
                  <a:ext uri="{0D108BD9-81ED-4DB2-BD59-A6C34878D82A}">
                    <a16:rowId xmlns:a16="http://schemas.microsoft.com/office/drawing/2014/main" val="2644093117"/>
                  </a:ext>
                </a:extLst>
              </a:tr>
            </a:tbl>
          </a:graphicData>
        </a:graphic>
      </p:graphicFrame>
    </p:spTree>
    <p:extLst>
      <p:ext uri="{BB962C8B-B14F-4D97-AF65-F5344CB8AC3E}">
        <p14:creationId xmlns:p14="http://schemas.microsoft.com/office/powerpoint/2010/main" val="2271779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832104" y="1569022"/>
            <a:ext cx="9887857" cy="4157663"/>
          </a:xfrm>
        </p:spPr>
        <p:txBody>
          <a:bodyPr vert="horz" lIns="91440" tIns="45720" rIns="91440" bIns="45720" rtlCol="0" anchor="t">
            <a:normAutofit fontScale="92500" lnSpcReduction="20000"/>
          </a:bodyPr>
          <a:lstStyle/>
          <a:p>
            <a:pPr lvl="1">
              <a:lnSpc>
                <a:spcPct val="100000"/>
              </a:lnSpc>
              <a:spcBef>
                <a:spcPts val="0"/>
              </a:spcBef>
            </a:pPr>
            <a:r>
              <a:rPr lang="en-US" sz="2200"/>
              <a:t>Bladder scanning &amp; Urinary management Policy- </a:t>
            </a:r>
          </a:p>
          <a:p>
            <a:pPr lvl="2">
              <a:lnSpc>
                <a:spcPct val="100000"/>
              </a:lnSpc>
              <a:spcBef>
                <a:spcPts val="0"/>
              </a:spcBef>
              <a:buFont typeface="Wingdings" panose="020B0604020202020204" pitchFamily="34" charset="0"/>
              <a:buChar char="§"/>
            </a:pPr>
            <a:r>
              <a:rPr lang="en-US" sz="2000"/>
              <a:t>New</a:t>
            </a:r>
            <a:r>
              <a:rPr lang="en-US" sz="2000">
                <a:ea typeface="+mn-lt"/>
                <a:cs typeface="+mn-lt"/>
              </a:rPr>
              <a:t> Foley Removal Protocol and Bladder Scanning Tool </a:t>
            </a:r>
            <a:endParaRPr lang="en-US" sz="2000"/>
          </a:p>
          <a:p>
            <a:pPr marL="914400" lvl="2" indent="0">
              <a:lnSpc>
                <a:spcPct val="100000"/>
              </a:lnSpc>
              <a:spcBef>
                <a:spcPts val="0"/>
              </a:spcBef>
              <a:buNone/>
            </a:pPr>
            <a:endParaRPr lang="en-US" sz="2000"/>
          </a:p>
          <a:p>
            <a:pPr lvl="1">
              <a:lnSpc>
                <a:spcPct val="100000"/>
              </a:lnSpc>
              <a:spcBef>
                <a:spcPts val="0"/>
              </a:spcBef>
            </a:pPr>
            <a:r>
              <a:rPr lang="en-US" sz="2200"/>
              <a:t>Hypoglycemia Policy </a:t>
            </a:r>
          </a:p>
          <a:p>
            <a:pPr lvl="2">
              <a:lnSpc>
                <a:spcPct val="100000"/>
              </a:lnSpc>
              <a:spcBef>
                <a:spcPts val="0"/>
              </a:spcBef>
              <a:buFont typeface="Wingdings" panose="020B0604020202020204" pitchFamily="34" charset="0"/>
              <a:buChar char="§"/>
            </a:pPr>
            <a:r>
              <a:rPr lang="en-US"/>
              <a:t>New treatment guidelines for Type 1 &amp; Type 2 Diabetes</a:t>
            </a:r>
          </a:p>
          <a:p>
            <a:pPr lvl="2">
              <a:spcBef>
                <a:spcPts val="500"/>
              </a:spcBef>
              <a:buFont typeface="Wingdings" panose="020B0604020202020204" pitchFamily="34" charset="0"/>
              <a:buChar char="§"/>
            </a:pPr>
            <a:r>
              <a:rPr lang="en-US">
                <a:ea typeface="+mn-lt"/>
                <a:cs typeface="+mn-lt"/>
              </a:rPr>
              <a:t>Treating blood glucose </a:t>
            </a:r>
            <a:r>
              <a:rPr lang="en-US" u="sng">
                <a:ea typeface="+mn-lt"/>
                <a:cs typeface="+mn-lt"/>
              </a:rPr>
              <a:t>&lt;54 mg/dl</a:t>
            </a:r>
            <a:r>
              <a:rPr lang="en-US">
                <a:ea typeface="+mn-lt"/>
                <a:cs typeface="+mn-lt"/>
              </a:rPr>
              <a:t> with 30 grams carbohydrate </a:t>
            </a:r>
            <a:r>
              <a:rPr lang="en-US" u="sng">
                <a:ea typeface="+mn-lt"/>
                <a:cs typeface="+mn-lt"/>
              </a:rPr>
              <a:t>glucose tabs </a:t>
            </a:r>
            <a:r>
              <a:rPr lang="en-US">
                <a:ea typeface="+mn-lt"/>
                <a:cs typeface="+mn-lt"/>
              </a:rPr>
              <a:t>(found in Pyxis)</a:t>
            </a:r>
            <a:endParaRPr lang="en-US"/>
          </a:p>
          <a:p>
            <a:pPr lvl="2"/>
            <a:r>
              <a:rPr lang="en-US">
                <a:ea typeface="+mn-lt"/>
                <a:cs typeface="+mn-lt"/>
              </a:rPr>
              <a:t> Document all glycemic symptoms and treatments in the Epic “Glucose Management” flowsheet when live</a:t>
            </a:r>
            <a:endParaRPr lang="en-US"/>
          </a:p>
          <a:p>
            <a:pPr marL="457200" lvl="1" indent="0">
              <a:lnSpc>
                <a:spcPct val="100000"/>
              </a:lnSpc>
              <a:spcBef>
                <a:spcPts val="0"/>
              </a:spcBef>
              <a:buNone/>
            </a:pPr>
            <a:endParaRPr lang="en-US" sz="2200"/>
          </a:p>
          <a:p>
            <a:pPr lvl="1">
              <a:lnSpc>
                <a:spcPct val="100000"/>
              </a:lnSpc>
              <a:spcBef>
                <a:spcPts val="0"/>
              </a:spcBef>
            </a:pPr>
            <a:r>
              <a:rPr lang="en-US" sz="2200"/>
              <a:t>Blood Culture Policy</a:t>
            </a:r>
          </a:p>
          <a:p>
            <a:pPr lvl="2">
              <a:lnSpc>
                <a:spcPct val="100000"/>
              </a:lnSpc>
              <a:spcBef>
                <a:spcPts val="0"/>
              </a:spcBef>
              <a:buFont typeface="Wingdings" panose="020B0604020202020204" pitchFamily="34" charset="0"/>
              <a:buChar char="§"/>
            </a:pPr>
            <a:r>
              <a:rPr lang="en-US" sz="2000">
                <a:latin typeface="Gill Sans MT" panose="020B0502020104020203"/>
                <a:ea typeface="Roboto"/>
                <a:cs typeface="Roboto"/>
              </a:rPr>
              <a:t>Revisions for both adult and pediatric patients</a:t>
            </a:r>
          </a:p>
          <a:p>
            <a:pPr lvl="1">
              <a:lnSpc>
                <a:spcPct val="100000"/>
              </a:lnSpc>
              <a:spcBef>
                <a:spcPts val="0"/>
              </a:spcBef>
            </a:pPr>
            <a:endParaRPr lang="en-US" sz="2100" b="1">
              <a:highlight>
                <a:srgbClr val="FFFFFF"/>
              </a:highlight>
              <a:latin typeface="Roboto"/>
              <a:ea typeface="Roboto"/>
              <a:cs typeface="Roboto"/>
            </a:endParaRPr>
          </a:p>
          <a:p>
            <a:pPr lvl="1">
              <a:lnSpc>
                <a:spcPct val="100000"/>
              </a:lnSpc>
              <a:spcBef>
                <a:spcPts val="0"/>
              </a:spcBef>
            </a:pPr>
            <a:r>
              <a:rPr lang="en-US" sz="2200"/>
              <a:t>Standard &amp; Transmission-Based Precautions Policy</a:t>
            </a:r>
          </a:p>
          <a:p>
            <a:pPr lvl="2">
              <a:lnSpc>
                <a:spcPct val="100000"/>
              </a:lnSpc>
              <a:spcBef>
                <a:spcPts val="0"/>
              </a:spcBef>
              <a:buFont typeface="Wingdings" panose="020B0604020202020204" pitchFamily="34" charset="0"/>
              <a:buChar char="§"/>
            </a:pPr>
            <a:r>
              <a:rPr lang="en-US" sz="2000"/>
              <a:t> "Protective Precautions" rather than neutropenic precautions</a:t>
            </a:r>
            <a:endParaRPr lang="en-US" sz="1800"/>
          </a:p>
          <a:p>
            <a:pPr lvl="1">
              <a:lnSpc>
                <a:spcPct val="100000"/>
              </a:lnSpc>
              <a:spcBef>
                <a:spcPts val="0"/>
              </a:spcBef>
            </a:pPr>
            <a:endParaRPr lang="en-US" sz="2200"/>
          </a:p>
          <a:p>
            <a:pPr lvl="1">
              <a:lnSpc>
                <a:spcPct val="100000"/>
              </a:lnSpc>
              <a:spcBef>
                <a:spcPts val="0"/>
              </a:spcBef>
            </a:pPr>
            <a:r>
              <a:rPr lang="en-US" sz="2200"/>
              <a:t>Transporting Patients Interdepartmentally</a:t>
            </a:r>
          </a:p>
          <a:p>
            <a:pPr lvl="2">
              <a:lnSpc>
                <a:spcPct val="100000"/>
              </a:lnSpc>
              <a:spcBef>
                <a:spcPts val="0"/>
              </a:spcBef>
              <a:buFont typeface="Wingdings" panose="020B0604020202020204" pitchFamily="34" charset="0"/>
              <a:buChar char="§"/>
            </a:pPr>
            <a:r>
              <a:rPr lang="en-US" sz="2000">
                <a:latin typeface="Gill Sans MT"/>
                <a:ea typeface="Calibri"/>
                <a:cs typeface="Calibri"/>
              </a:rPr>
              <a:t>Revisions on which patients must be transported with an RN</a:t>
            </a:r>
            <a:endParaRPr lang="en-US" sz="2000">
              <a:latin typeface="Gill Sans MT"/>
            </a:endParaRPr>
          </a:p>
        </p:txBody>
      </p:sp>
      <p:sp>
        <p:nvSpPr>
          <p:cNvPr id="2" name="Title 1"/>
          <p:cNvSpPr>
            <a:spLocks noGrp="1"/>
          </p:cNvSpPr>
          <p:nvPr>
            <p:ph type="title" idx="4294967295"/>
          </p:nvPr>
        </p:nvSpPr>
        <p:spPr>
          <a:xfrm>
            <a:off x="493776" y="675421"/>
            <a:ext cx="9604375" cy="636938"/>
          </a:xfrm>
        </p:spPr>
        <p:txBody>
          <a:bodyPr/>
          <a:lstStyle/>
          <a:p>
            <a:r>
              <a:rPr lang="en-US" b="1" cap="small"/>
              <a:t>Policy Updates / Changes / Reminders</a:t>
            </a:r>
            <a:endParaRPr lang="en-US"/>
          </a:p>
        </p:txBody>
      </p:sp>
      <p:sp>
        <p:nvSpPr>
          <p:cNvPr id="7" name="Slide Number Placeholder 5">
            <a:extLst>
              <a:ext uri="{FF2B5EF4-FFF2-40B4-BE49-F238E27FC236}">
                <a16:creationId xmlns:a16="http://schemas.microsoft.com/office/drawing/2014/main" id="{2BAE3FBE-C94B-2B12-ADD5-E9691F955B9D}"/>
              </a:ext>
            </a:extLst>
          </p:cNvPr>
          <p:cNvSpPr txBox="1">
            <a:spLocks/>
          </p:cNvSpPr>
          <p:nvPr/>
        </p:nvSpPr>
        <p:spPr>
          <a:xfrm>
            <a:off x="11224470"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6" name="Picture 5" descr="A close up of a logo&#10;&#10;AI-generated content may be incorrect.">
            <a:extLst>
              <a:ext uri="{FF2B5EF4-FFF2-40B4-BE49-F238E27FC236}">
                <a16:creationId xmlns:a16="http://schemas.microsoft.com/office/drawing/2014/main" id="{C9CD67F6-CFB3-0D13-1086-64F718E961F0}"/>
              </a:ext>
            </a:extLst>
          </p:cNvPr>
          <p:cNvPicPr>
            <a:picLocks noChangeAspect="1"/>
          </p:cNvPicPr>
          <p:nvPr/>
        </p:nvPicPr>
        <p:blipFill>
          <a:blip r:embed="rId3"/>
          <a:stretch>
            <a:fillRect/>
          </a:stretch>
        </p:blipFill>
        <p:spPr>
          <a:xfrm>
            <a:off x="9516484" y="120656"/>
            <a:ext cx="2273180" cy="1126072"/>
          </a:xfrm>
          <a:prstGeom prst="rect">
            <a:avLst/>
          </a:prstGeom>
        </p:spPr>
      </p:pic>
      <p:cxnSp>
        <p:nvCxnSpPr>
          <p:cNvPr id="13" name="Straight Connector 12">
            <a:extLst>
              <a:ext uri="{FF2B5EF4-FFF2-40B4-BE49-F238E27FC236}">
                <a16:creationId xmlns:a16="http://schemas.microsoft.com/office/drawing/2014/main" id="{9BD9AAA8-BEDE-8776-DDAB-648D8DC00084}"/>
              </a:ext>
            </a:extLst>
          </p:cNvPr>
          <p:cNvCxnSpPr/>
          <p:nvPr/>
        </p:nvCxnSpPr>
        <p:spPr>
          <a:xfrm>
            <a:off x="570682" y="1358374"/>
            <a:ext cx="10283246"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490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FC3F8-F807-D762-D513-1DDE7DC77C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EA56C-9C65-F1E6-4DF2-04900DD15CD5}"/>
              </a:ext>
            </a:extLst>
          </p:cNvPr>
          <p:cNvSpPr>
            <a:spLocks noGrp="1"/>
          </p:cNvSpPr>
          <p:nvPr>
            <p:ph type="title"/>
          </p:nvPr>
        </p:nvSpPr>
        <p:spPr/>
        <p:txBody>
          <a:bodyPr/>
          <a:lstStyle/>
          <a:p>
            <a:br>
              <a:rPr lang="en-US" b="1" cap="small"/>
            </a:br>
            <a:r>
              <a:rPr lang="en-US" b="1" cap="small"/>
              <a:t>Policy Updates / Changes / Reminders</a:t>
            </a:r>
            <a:endParaRPr lang="en-US"/>
          </a:p>
        </p:txBody>
      </p:sp>
      <p:sp>
        <p:nvSpPr>
          <p:cNvPr id="3" name="Content Placeholder 2">
            <a:extLst>
              <a:ext uri="{FF2B5EF4-FFF2-40B4-BE49-F238E27FC236}">
                <a16:creationId xmlns:a16="http://schemas.microsoft.com/office/drawing/2014/main" id="{87E036E1-24DF-90ED-C119-3BABE1D978BA}"/>
              </a:ext>
            </a:extLst>
          </p:cNvPr>
          <p:cNvSpPr>
            <a:spLocks noGrp="1"/>
          </p:cNvSpPr>
          <p:nvPr>
            <p:ph idx="1"/>
          </p:nvPr>
        </p:nvSpPr>
        <p:spPr>
          <a:xfrm>
            <a:off x="1140643" y="2015732"/>
            <a:ext cx="8842343" cy="3975994"/>
          </a:xfrm>
        </p:spPr>
        <p:txBody>
          <a:bodyPr/>
          <a:lstStyle/>
          <a:p>
            <a:r>
              <a:rPr lang="en-US"/>
              <a:t>Code Status Orders</a:t>
            </a:r>
          </a:p>
          <a:p>
            <a:pPr lvl="1"/>
            <a:r>
              <a:rPr lang="en-US" sz="2000"/>
              <a:t>Full Code: </a:t>
            </a:r>
            <a:r>
              <a:rPr lang="en-US" sz="2000">
                <a:ea typeface="+mn-lt"/>
                <a:cs typeface="+mn-lt"/>
              </a:rPr>
              <a:t>Full resuscitative measures</a:t>
            </a:r>
          </a:p>
          <a:p>
            <a:pPr lvl="1">
              <a:buFont typeface="Courier New" panose="020B0604020202020204" pitchFamily="34" charset="0"/>
              <a:buChar char="o"/>
            </a:pPr>
            <a:r>
              <a:rPr lang="en-US" sz="2000"/>
              <a:t>DNR: </a:t>
            </a:r>
            <a:r>
              <a:rPr lang="en-US" sz="2000">
                <a:latin typeface="Aptos"/>
              </a:rPr>
              <a:t>Intubation but no compressions.</a:t>
            </a:r>
          </a:p>
          <a:p>
            <a:pPr lvl="1">
              <a:buFont typeface="Courier New" panose="020B0604020202020204" pitchFamily="34" charset="0"/>
              <a:buChar char="o"/>
            </a:pPr>
            <a:r>
              <a:rPr lang="en-US" sz="2000"/>
              <a:t>DNR/DNI: </a:t>
            </a:r>
            <a:r>
              <a:rPr lang="en-US" sz="2000">
                <a:latin typeface="Aptos"/>
              </a:rPr>
              <a:t>No compressions, no intubation.</a:t>
            </a:r>
          </a:p>
          <a:p>
            <a:pPr lvl="1"/>
            <a:r>
              <a:rPr lang="en-US" sz="2000"/>
              <a:t>DNR/Comfort: </a:t>
            </a:r>
            <a:r>
              <a:rPr lang="en-US" sz="2000">
                <a:ea typeface="+mn-lt"/>
                <a:cs typeface="+mn-lt"/>
              </a:rPr>
              <a:t>Let natural death occur.</a:t>
            </a:r>
          </a:p>
          <a:p>
            <a:pPr lvl="1">
              <a:buFont typeface="Courier New" panose="020B0604020202020204" pitchFamily="34" charset="0"/>
              <a:buChar char="o"/>
            </a:pPr>
            <a:endParaRPr lang="en-US" sz="2000"/>
          </a:p>
        </p:txBody>
      </p:sp>
      <p:sp>
        <p:nvSpPr>
          <p:cNvPr id="7" name="Slide Number Placeholder 5">
            <a:extLst>
              <a:ext uri="{FF2B5EF4-FFF2-40B4-BE49-F238E27FC236}">
                <a16:creationId xmlns:a16="http://schemas.microsoft.com/office/drawing/2014/main" id="{94F45FB1-A794-27B4-D876-E7A5D9F90678}"/>
              </a:ext>
            </a:extLst>
          </p:cNvPr>
          <p:cNvSpPr txBox="1">
            <a:spLocks/>
          </p:cNvSpPr>
          <p:nvPr/>
        </p:nvSpPr>
        <p:spPr>
          <a:xfrm>
            <a:off x="11224470"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descr="A close up of a logo&#10;&#10;AI-generated content may be incorrect.">
            <a:extLst>
              <a:ext uri="{FF2B5EF4-FFF2-40B4-BE49-F238E27FC236}">
                <a16:creationId xmlns:a16="http://schemas.microsoft.com/office/drawing/2014/main" id="{D1FD1B68-BDF4-7964-CB67-45BC6304FF2C}"/>
              </a:ext>
            </a:extLst>
          </p:cNvPr>
          <p:cNvPicPr>
            <a:picLocks noChangeAspect="1"/>
          </p:cNvPicPr>
          <p:nvPr/>
        </p:nvPicPr>
        <p:blipFill>
          <a:blip r:embed="rId3"/>
          <a:stretch>
            <a:fillRect/>
          </a:stretch>
        </p:blipFill>
        <p:spPr>
          <a:xfrm>
            <a:off x="9577633" y="107881"/>
            <a:ext cx="2271860" cy="1210913"/>
          </a:xfrm>
          <a:prstGeom prst="rect">
            <a:avLst/>
          </a:prstGeom>
        </p:spPr>
      </p:pic>
    </p:spTree>
    <p:extLst>
      <p:ext uri="{BB962C8B-B14F-4D97-AF65-F5344CB8AC3E}">
        <p14:creationId xmlns:p14="http://schemas.microsoft.com/office/powerpoint/2010/main" val="29565012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1149364"/>
            <a:ext cx="9603275" cy="704390"/>
          </a:xfrm>
        </p:spPr>
        <p:txBody>
          <a:bodyPr/>
          <a:lstStyle/>
          <a:p>
            <a:r>
              <a:rPr lang="en-US" b="1" cap="small"/>
              <a:t>Equipment Updates / Changes / Reminders	</a:t>
            </a:r>
          </a:p>
        </p:txBody>
      </p:sp>
      <p:sp>
        <p:nvSpPr>
          <p:cNvPr id="3" name="Content Placeholder 2"/>
          <p:cNvSpPr>
            <a:spLocks noGrp="1"/>
          </p:cNvSpPr>
          <p:nvPr>
            <p:ph idx="1"/>
          </p:nvPr>
        </p:nvSpPr>
        <p:spPr>
          <a:xfrm>
            <a:off x="1294362" y="1980562"/>
            <a:ext cx="9603275" cy="4091991"/>
          </a:xfrm>
        </p:spPr>
        <p:txBody>
          <a:bodyPr>
            <a:normAutofit/>
          </a:bodyPr>
          <a:lstStyle/>
          <a:p>
            <a:r>
              <a:rPr lang="en-US" sz="2200"/>
              <a:t>Bluetooth chair alarms some rooms- Do not turn off the wall mounted alarm device ‘on off switch on back’ , ok to press the button on top to pause the alarm. </a:t>
            </a:r>
          </a:p>
          <a:p>
            <a:r>
              <a:rPr lang="en-US" sz="2200"/>
              <a:t>Do not turn off bed alarms, instead, pause the alarm with the ‘yellow bell’ pause option on all beds. </a:t>
            </a:r>
          </a:p>
          <a:p>
            <a:pPr marL="0" indent="0">
              <a:buNone/>
            </a:pPr>
            <a:endParaRPr lang="en-US" sz="2200"/>
          </a:p>
          <a:p>
            <a:endParaRPr lang="en-US" sz="2200"/>
          </a:p>
          <a:p>
            <a:endParaRPr lang="en-US"/>
          </a:p>
        </p:txBody>
      </p:sp>
      <p:sp>
        <p:nvSpPr>
          <p:cNvPr id="9" name="Slide Number Placeholder 5">
            <a:extLst>
              <a:ext uri="{FF2B5EF4-FFF2-40B4-BE49-F238E27FC236}">
                <a16:creationId xmlns:a16="http://schemas.microsoft.com/office/drawing/2014/main" id="{04326549-EE4A-46F2-8A56-AF62A2938625}"/>
              </a:ext>
            </a:extLst>
          </p:cNvPr>
          <p:cNvSpPr txBox="1">
            <a:spLocks/>
          </p:cNvSpPr>
          <p:nvPr/>
        </p:nvSpPr>
        <p:spPr>
          <a:xfrm>
            <a:off x="11224470"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7" name="Picture 6" descr="A close up of a logo&#10;&#10;AI-generated content may be incorrect.">
            <a:extLst>
              <a:ext uri="{FF2B5EF4-FFF2-40B4-BE49-F238E27FC236}">
                <a16:creationId xmlns:a16="http://schemas.microsoft.com/office/drawing/2014/main" id="{08A695D9-A140-4E77-0A01-B92E2AA42CE8}"/>
              </a:ext>
            </a:extLst>
          </p:cNvPr>
          <p:cNvPicPr>
            <a:picLocks noChangeAspect="1"/>
          </p:cNvPicPr>
          <p:nvPr/>
        </p:nvPicPr>
        <p:blipFill>
          <a:blip r:embed="rId3"/>
          <a:stretch>
            <a:fillRect/>
          </a:stretch>
        </p:blipFill>
        <p:spPr>
          <a:xfrm>
            <a:off x="9760018" y="114067"/>
            <a:ext cx="2143685" cy="1035297"/>
          </a:xfrm>
          <a:prstGeom prst="rect">
            <a:avLst/>
          </a:prstGeom>
        </p:spPr>
      </p:pic>
    </p:spTree>
    <p:extLst>
      <p:ext uri="{BB962C8B-B14F-4D97-AF65-F5344CB8AC3E}">
        <p14:creationId xmlns:p14="http://schemas.microsoft.com/office/powerpoint/2010/main" val="2098641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5E063-7F68-5D74-9628-E18F4EB9D48E}"/>
              </a:ext>
            </a:extLst>
          </p:cNvPr>
          <p:cNvSpPr>
            <a:spLocks noGrp="1"/>
          </p:cNvSpPr>
          <p:nvPr>
            <p:ph type="title"/>
          </p:nvPr>
        </p:nvSpPr>
        <p:spPr>
          <a:xfrm>
            <a:off x="1451579" y="804519"/>
            <a:ext cx="6090818" cy="737179"/>
          </a:xfrm>
        </p:spPr>
        <p:txBody>
          <a:bodyPr/>
          <a:lstStyle/>
          <a:p>
            <a:r>
              <a:rPr lang="en-US"/>
              <a:t>Practice Reminders</a:t>
            </a:r>
          </a:p>
        </p:txBody>
      </p:sp>
      <p:sp>
        <p:nvSpPr>
          <p:cNvPr id="3" name="Content Placeholder 2">
            <a:extLst>
              <a:ext uri="{FF2B5EF4-FFF2-40B4-BE49-F238E27FC236}">
                <a16:creationId xmlns:a16="http://schemas.microsoft.com/office/drawing/2014/main" id="{C6A0702B-2347-B142-C1B7-A47C368BA495}"/>
              </a:ext>
            </a:extLst>
          </p:cNvPr>
          <p:cNvSpPr>
            <a:spLocks noGrp="1"/>
          </p:cNvSpPr>
          <p:nvPr>
            <p:ph idx="1"/>
          </p:nvPr>
        </p:nvSpPr>
        <p:spPr>
          <a:xfrm>
            <a:off x="1451579" y="2015732"/>
            <a:ext cx="9603275" cy="4219870"/>
          </a:xfrm>
        </p:spPr>
        <p:txBody>
          <a:bodyPr>
            <a:normAutofit/>
          </a:bodyPr>
          <a:lstStyle/>
          <a:p>
            <a:r>
              <a:rPr lang="en-US"/>
              <a:t>Document care provided, I &amp; O, </a:t>
            </a:r>
            <a:r>
              <a:rPr lang="en-US">
                <a:ea typeface="+mn-lt"/>
                <a:cs typeface="+mn-lt"/>
              </a:rPr>
              <a:t>Oral Care BID + PRN, </a:t>
            </a:r>
            <a:endParaRPr lang="en-US"/>
          </a:p>
          <a:p>
            <a:r>
              <a:rPr lang="en-US">
                <a:ea typeface="+mn-lt"/>
                <a:cs typeface="+mn-lt"/>
              </a:rPr>
              <a:t>Those students MUST let the primary nurse know they will be passing meds and keep open communication about cares given or change in condition</a:t>
            </a:r>
            <a:endParaRPr lang="en-US"/>
          </a:p>
          <a:p>
            <a:r>
              <a:rPr lang="en-US"/>
              <a:t>Make sure IV tubing is labeled</a:t>
            </a:r>
          </a:p>
          <a:p>
            <a:r>
              <a:rPr lang="en-US"/>
              <a:t>Ideally students should be present for shift report</a:t>
            </a:r>
          </a:p>
          <a:p>
            <a:r>
              <a:rPr lang="en-US">
                <a:ea typeface="+mn-lt"/>
                <a:cs typeface="+mn-lt"/>
              </a:rPr>
              <a:t>Please communicate with CNAs as what cares will be provided </a:t>
            </a:r>
            <a:endParaRPr lang="en-US"/>
          </a:p>
          <a:p>
            <a:r>
              <a:rPr lang="en-US"/>
              <a:t>Avoid group gather-rounds </a:t>
            </a:r>
          </a:p>
          <a:p>
            <a:endParaRPr lang="en-US"/>
          </a:p>
          <a:p>
            <a:endParaRPr lang="en-US"/>
          </a:p>
          <a:p>
            <a:endParaRPr lang="en-US"/>
          </a:p>
        </p:txBody>
      </p:sp>
      <p:pic>
        <p:nvPicPr>
          <p:cNvPr id="5" name="Picture 4" descr="A logo for a company&#10;&#10;AI-generated content may be incorrect.">
            <a:extLst>
              <a:ext uri="{FF2B5EF4-FFF2-40B4-BE49-F238E27FC236}">
                <a16:creationId xmlns:a16="http://schemas.microsoft.com/office/drawing/2014/main" id="{A15FC584-6257-9C31-C9D1-E68F6F29116E}"/>
              </a:ext>
            </a:extLst>
          </p:cNvPr>
          <p:cNvPicPr>
            <a:picLocks noChangeAspect="1"/>
          </p:cNvPicPr>
          <p:nvPr/>
        </p:nvPicPr>
        <p:blipFill>
          <a:blip r:embed="rId2"/>
          <a:stretch>
            <a:fillRect/>
          </a:stretch>
        </p:blipFill>
        <p:spPr>
          <a:xfrm>
            <a:off x="8978063" y="319236"/>
            <a:ext cx="2274005" cy="1207113"/>
          </a:xfrm>
          <a:prstGeom prst="rect">
            <a:avLst/>
          </a:prstGeom>
        </p:spPr>
      </p:pic>
      <p:pic>
        <p:nvPicPr>
          <p:cNvPr id="4" name="Picture 3">
            <a:extLst>
              <a:ext uri="{FF2B5EF4-FFF2-40B4-BE49-F238E27FC236}">
                <a16:creationId xmlns:a16="http://schemas.microsoft.com/office/drawing/2014/main" id="{54FDD03C-437D-B544-77E1-03EFE23DC48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646886" y="4079647"/>
            <a:ext cx="3294743" cy="1848304"/>
          </a:xfrm>
          <a:prstGeom prst="rect">
            <a:avLst/>
          </a:prstGeom>
        </p:spPr>
      </p:pic>
      <p:sp>
        <p:nvSpPr>
          <p:cNvPr id="6" name="TextBox 5">
            <a:extLst>
              <a:ext uri="{FF2B5EF4-FFF2-40B4-BE49-F238E27FC236}">
                <a16:creationId xmlns:a16="http://schemas.microsoft.com/office/drawing/2014/main" id="{D50050D2-DE36-C94A-D8DF-53A87772CE74}"/>
              </a:ext>
            </a:extLst>
          </p:cNvPr>
          <p:cNvSpPr txBox="1"/>
          <p:nvPr/>
        </p:nvSpPr>
        <p:spPr>
          <a:xfrm>
            <a:off x="7928429" y="5927952"/>
            <a:ext cx="4434114" cy="288472"/>
          </a:xfrm>
          <a:prstGeom prst="rect">
            <a:avLst/>
          </a:prstGeom>
        </p:spPr>
        <p:txBody>
          <a:bodyPr>
            <a:normAutofit fontScale="85000" lnSpcReduction="20000"/>
          </a:bodyPr>
          <a:lstStyle/>
          <a:p>
            <a:r>
              <a:rPr lang="en-US"/>
              <a:t>ThePhoto by PhotoAuthor is licensed under CCYYSA.</a:t>
            </a:r>
          </a:p>
        </p:txBody>
      </p:sp>
      <p:sp>
        <p:nvSpPr>
          <p:cNvPr id="7" name="Slide Number Placeholder 5">
            <a:extLst>
              <a:ext uri="{FF2B5EF4-FFF2-40B4-BE49-F238E27FC236}">
                <a16:creationId xmlns:a16="http://schemas.microsoft.com/office/drawing/2014/main" id="{9072DAC9-681F-C114-4FB8-77D8FE0F4252}"/>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517006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C15CB-1A10-4E42-1D48-74B26C1FD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A09C96-50F0-5C95-6106-3C857654CB60}"/>
              </a:ext>
            </a:extLst>
          </p:cNvPr>
          <p:cNvSpPr>
            <a:spLocks noGrp="1"/>
          </p:cNvSpPr>
          <p:nvPr>
            <p:ph type="title"/>
          </p:nvPr>
        </p:nvSpPr>
        <p:spPr/>
        <p:txBody>
          <a:bodyPr/>
          <a:lstStyle/>
          <a:p>
            <a:r>
              <a:rPr lang="en-US"/>
              <a:t>Practice Reminders</a:t>
            </a:r>
          </a:p>
        </p:txBody>
      </p:sp>
      <p:sp>
        <p:nvSpPr>
          <p:cNvPr id="3" name="Content Placeholder 2">
            <a:extLst>
              <a:ext uri="{FF2B5EF4-FFF2-40B4-BE49-F238E27FC236}">
                <a16:creationId xmlns:a16="http://schemas.microsoft.com/office/drawing/2014/main" id="{A4987C0A-D0B1-0882-2584-7F64218E394F}"/>
              </a:ext>
            </a:extLst>
          </p:cNvPr>
          <p:cNvSpPr>
            <a:spLocks noGrp="1"/>
          </p:cNvSpPr>
          <p:nvPr>
            <p:ph idx="1"/>
          </p:nvPr>
        </p:nvSpPr>
        <p:spPr/>
        <p:txBody>
          <a:bodyPr>
            <a:normAutofit/>
          </a:bodyPr>
          <a:lstStyle/>
          <a:p>
            <a:r>
              <a:rPr lang="en-US"/>
              <a:t>For those going to BPC</a:t>
            </a:r>
          </a:p>
          <a:p>
            <a:pPr marL="685800">
              <a:spcBef>
                <a:spcPts val="500"/>
              </a:spcBef>
              <a:buFont typeface="Courier New" panose="020B0604020202020204" pitchFamily="34" charset="0"/>
              <a:buChar char="o"/>
            </a:pPr>
            <a:r>
              <a:rPr lang="en-US" sz="1800">
                <a:solidFill>
                  <a:srgbClr val="000000"/>
                </a:solidFill>
                <a:latin typeface="Gill Sans MT"/>
              </a:rPr>
              <a:t>For instructor-led clinical groups, the goal of this rotation is observation rather than provide direct patient care. </a:t>
            </a:r>
            <a:endParaRPr lang="en-US"/>
          </a:p>
          <a:p>
            <a:pPr lvl="1">
              <a:buFont typeface="Courier New" panose="020B0604020202020204" pitchFamily="34" charset="0"/>
              <a:buChar char="o"/>
            </a:pPr>
            <a:r>
              <a:rPr lang="en-US">
                <a:solidFill>
                  <a:srgbClr val="000000"/>
                </a:solidFill>
                <a:latin typeface="Gill Sans MT"/>
              </a:rPr>
              <a:t>For preceptor-led clinical groups, the focus of this rotation is on nursing soft skills (therapeutic communication, active listening, rapport building, motivational interviewing, boundary setting). </a:t>
            </a:r>
          </a:p>
          <a:p>
            <a:pPr lvl="1">
              <a:buFont typeface="Courier New" panose="020B0604020202020204" pitchFamily="34" charset="0"/>
              <a:buChar char="o"/>
            </a:pPr>
            <a:r>
              <a:rPr lang="en-US">
                <a:solidFill>
                  <a:srgbClr val="000000"/>
                </a:solidFill>
                <a:latin typeface="Gill Sans MT"/>
              </a:rPr>
              <a:t>Preceptor led students will document assessments and progress notes.</a:t>
            </a:r>
            <a:endParaRPr lang="en-US"/>
          </a:p>
          <a:p>
            <a:pPr lvl="1">
              <a:buFont typeface="Courier New" panose="020B0604020202020204" pitchFamily="34" charset="0"/>
              <a:buChar char="o"/>
            </a:pPr>
            <a:r>
              <a:rPr lang="en-US">
                <a:solidFill>
                  <a:srgbClr val="000000"/>
                </a:solidFill>
                <a:latin typeface="Gill Sans MT"/>
              </a:rPr>
              <a:t>For safety, please do not wear scarves, ties, dangling earrings, or hoods. Students are instructed to not participate in any physical, hands-on intervention with patients.</a:t>
            </a:r>
            <a:endParaRPr lang="en-US"/>
          </a:p>
          <a:p>
            <a:pPr lvl="1">
              <a:buFont typeface="Courier New" panose="020B0604020202020204" pitchFamily="34" charset="0"/>
              <a:buChar char="o"/>
            </a:pPr>
            <a:endParaRPr lang="en-US"/>
          </a:p>
          <a:p>
            <a:pPr lvl="1">
              <a:buFont typeface="Courier New" panose="020B0604020202020204" pitchFamily="34" charset="0"/>
              <a:buChar char="o"/>
            </a:pPr>
            <a:endParaRPr lang="en-US"/>
          </a:p>
        </p:txBody>
      </p:sp>
      <p:pic>
        <p:nvPicPr>
          <p:cNvPr id="5" name="Picture 4" descr="A logo for a company&#10;&#10;AI-generated content may be incorrect.">
            <a:extLst>
              <a:ext uri="{FF2B5EF4-FFF2-40B4-BE49-F238E27FC236}">
                <a16:creationId xmlns:a16="http://schemas.microsoft.com/office/drawing/2014/main" id="{7A26DAF9-FE4D-20C4-FCEC-00DE55C75EA6}"/>
              </a:ext>
            </a:extLst>
          </p:cNvPr>
          <p:cNvPicPr>
            <a:picLocks noChangeAspect="1"/>
          </p:cNvPicPr>
          <p:nvPr/>
        </p:nvPicPr>
        <p:blipFill>
          <a:blip r:embed="rId3"/>
          <a:stretch>
            <a:fillRect/>
          </a:stretch>
        </p:blipFill>
        <p:spPr>
          <a:xfrm>
            <a:off x="8978063" y="319236"/>
            <a:ext cx="2274005" cy="1207113"/>
          </a:xfrm>
          <a:prstGeom prst="rect">
            <a:avLst/>
          </a:prstGeom>
        </p:spPr>
      </p:pic>
      <p:sp>
        <p:nvSpPr>
          <p:cNvPr id="4" name="Slide Number Placeholder 5">
            <a:extLst>
              <a:ext uri="{FF2B5EF4-FFF2-40B4-BE49-F238E27FC236}">
                <a16:creationId xmlns:a16="http://schemas.microsoft.com/office/drawing/2014/main" id="{F22D99D0-4F4D-14DB-CA72-E041CC2A5EEA}"/>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26357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7FEC2-A02D-603C-7D36-737A0C934F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AC372-3F5F-4CE5-1838-AA9839416E9C}"/>
              </a:ext>
            </a:extLst>
          </p:cNvPr>
          <p:cNvSpPr>
            <a:spLocks noGrp="1"/>
          </p:cNvSpPr>
          <p:nvPr>
            <p:ph type="title"/>
          </p:nvPr>
        </p:nvSpPr>
        <p:spPr>
          <a:xfrm>
            <a:off x="1451579" y="1198485"/>
            <a:ext cx="9603275" cy="655269"/>
          </a:xfrm>
        </p:spPr>
        <p:txBody>
          <a:bodyPr/>
          <a:lstStyle/>
          <a:p>
            <a:r>
              <a:rPr lang="en-US" b="1" cap="small"/>
              <a:t>Nurse Intern Opportunities</a:t>
            </a:r>
          </a:p>
        </p:txBody>
      </p:sp>
      <p:sp>
        <p:nvSpPr>
          <p:cNvPr id="3" name="Content Placeholder 2">
            <a:extLst>
              <a:ext uri="{FF2B5EF4-FFF2-40B4-BE49-F238E27FC236}">
                <a16:creationId xmlns:a16="http://schemas.microsoft.com/office/drawing/2014/main" id="{F130C720-AA03-C79A-D75E-4B30994BE805}"/>
              </a:ext>
            </a:extLst>
          </p:cNvPr>
          <p:cNvSpPr>
            <a:spLocks noGrp="1"/>
          </p:cNvSpPr>
          <p:nvPr>
            <p:ph idx="1"/>
          </p:nvPr>
        </p:nvSpPr>
        <p:spPr>
          <a:xfrm>
            <a:off x="1451579" y="2015732"/>
            <a:ext cx="9603275" cy="4541479"/>
          </a:xfrm>
        </p:spPr>
        <p:txBody>
          <a:bodyPr>
            <a:normAutofit/>
          </a:bodyPr>
          <a:lstStyle/>
          <a:p>
            <a:pPr>
              <a:lnSpc>
                <a:spcPct val="100000"/>
              </a:lnSpc>
            </a:pPr>
            <a:r>
              <a:rPr lang="en-US"/>
              <a:t>The nurse intern (formerly Student Nurse Tech) program is intended to provide nursing students with the opportunity to develop skills that will benefit them in their professional growth and development. Working as a nurse intern can provide students with a great foundation for nursing. </a:t>
            </a:r>
          </a:p>
          <a:p>
            <a:r>
              <a:rPr lang="en-US"/>
              <a:t> ADN: Eligible at the start of your final semester</a:t>
            </a:r>
          </a:p>
          <a:p>
            <a:r>
              <a:rPr lang="en-US"/>
              <a:t> BSN: 3 year: eligible at the start of final semester</a:t>
            </a:r>
          </a:p>
          <a:p>
            <a:pPr marL="457200" lvl="1" indent="0">
              <a:buNone/>
            </a:pPr>
            <a:r>
              <a:rPr lang="en-US" sz="2000"/>
              <a:t>      4 year: eligible when starting senior year</a:t>
            </a:r>
          </a:p>
          <a:p>
            <a:pPr marL="914400" lvl="2" indent="0">
              <a:buNone/>
            </a:pPr>
            <a:r>
              <a:rPr lang="en-US" sz="1800"/>
              <a:t>15 month: eligible during the final 7 months of your program</a:t>
            </a:r>
          </a:p>
          <a:p>
            <a:pPr marL="914400" lvl="2" indent="0">
              <a:buNone/>
            </a:pPr>
            <a:endParaRPr lang="en-US" sz="1800"/>
          </a:p>
          <a:p>
            <a:pPr marL="914400" lvl="2" indent="0">
              <a:buNone/>
            </a:pPr>
            <a:r>
              <a:rPr lang="en-US" sz="2800"/>
              <a:t>visit careers page: </a:t>
            </a:r>
            <a:r>
              <a:rPr lang="en-US" sz="2800">
                <a:hlinkClick r:id="rId3"/>
              </a:rPr>
              <a:t>www.bellin.org/careers</a:t>
            </a:r>
          </a:p>
          <a:p>
            <a:pPr marL="914400" lvl="2" indent="0">
              <a:buNone/>
            </a:pPr>
            <a:endParaRPr lang="en-US" sz="2800"/>
          </a:p>
        </p:txBody>
      </p:sp>
      <p:sp>
        <p:nvSpPr>
          <p:cNvPr id="7" name="Slide Number Placeholder 5">
            <a:extLst>
              <a:ext uri="{FF2B5EF4-FFF2-40B4-BE49-F238E27FC236}">
                <a16:creationId xmlns:a16="http://schemas.microsoft.com/office/drawing/2014/main" id="{36712EC0-7A74-0704-18ED-0ED327AB732D}"/>
              </a:ext>
            </a:extLst>
          </p:cNvPr>
          <p:cNvSpPr txBox="1">
            <a:spLocks/>
          </p:cNvSpPr>
          <p:nvPr/>
        </p:nvSpPr>
        <p:spPr>
          <a:xfrm>
            <a:off x="11224470"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9" name="Picture 8" descr="A close up of a logo&#10;&#10;AI-generated content may be incorrect.">
            <a:extLst>
              <a:ext uri="{FF2B5EF4-FFF2-40B4-BE49-F238E27FC236}">
                <a16:creationId xmlns:a16="http://schemas.microsoft.com/office/drawing/2014/main" id="{D5511736-C067-B491-584C-B7AC5D4633F7}"/>
              </a:ext>
            </a:extLst>
          </p:cNvPr>
          <p:cNvPicPr>
            <a:picLocks noChangeAspect="1"/>
          </p:cNvPicPr>
          <p:nvPr/>
        </p:nvPicPr>
        <p:blipFill>
          <a:blip r:embed="rId4"/>
          <a:stretch>
            <a:fillRect/>
          </a:stretch>
        </p:blipFill>
        <p:spPr>
          <a:xfrm>
            <a:off x="9003323" y="165401"/>
            <a:ext cx="2548313" cy="1251418"/>
          </a:xfrm>
          <a:prstGeom prst="rect">
            <a:avLst/>
          </a:prstGeom>
        </p:spPr>
      </p:pic>
    </p:spTree>
    <p:extLst>
      <p:ext uri="{BB962C8B-B14F-4D97-AF65-F5344CB8AC3E}">
        <p14:creationId xmlns:p14="http://schemas.microsoft.com/office/powerpoint/2010/main" val="187519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bwMode="ltGray">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7" name="Picture 6">
            <a:extLst>
              <a:ext uri="{FF2B5EF4-FFF2-40B4-BE49-F238E27FC236}">
                <a16:creationId xmlns:a16="http://schemas.microsoft.com/office/drawing/2014/main" id="{876341A9-A3B5-449F-89B2-8822ACBEF4F8}"/>
              </a:ext>
            </a:extLst>
          </p:cNvPr>
          <p:cNvPicPr>
            <a:picLocks noChangeAspect="1"/>
          </p:cNvPicPr>
          <p:nvPr/>
        </p:nvPicPr>
        <p:blipFill rotWithShape="1">
          <a:blip r:embed="rId3">
            <a:alphaModFix amt="85000"/>
          </a:blip>
          <a:srcRect t="557" r="-1" b="15170"/>
          <a:stretch/>
        </p:blipFill>
        <p:spPr>
          <a:xfrm>
            <a:off x="305" y="-40041"/>
            <a:ext cx="12191695" cy="6857990"/>
          </a:xfrm>
          <a:prstGeom prst="rect">
            <a:avLst/>
          </a:prstGeom>
          <a:ln w="228600" cap="sq" cmpd="thickThin">
            <a:solidFill>
              <a:srgbClr val="000000"/>
            </a:solidFill>
            <a:prstDash val="solid"/>
            <a:miter lim="800000"/>
          </a:ln>
          <a:effectLst>
            <a:innerShdw blurRad="76200">
              <a:srgbClr val="000000"/>
            </a:innerShdw>
          </a:effectLst>
        </p:spPr>
      </p:pic>
      <p:sp>
        <p:nvSpPr>
          <p:cNvPr id="13"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B71E42"/>
              </a:solidFill>
              <a:effectLst/>
              <a:uLnTx/>
              <a:uFillTx/>
              <a:latin typeface="Gill Sans MT" panose="020B0502020104020203"/>
              <a:ea typeface="+mn-ea"/>
              <a:cs typeface="+mn-cs"/>
            </a:endParaRPr>
          </a:p>
        </p:txBody>
      </p:sp>
      <p:sp>
        <p:nvSpPr>
          <p:cNvPr id="15"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7" name="Rectangle 16">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65311" y="2560514"/>
            <a:ext cx="4388632" cy="1635369"/>
          </a:xfrm>
        </p:spPr>
        <p:txBody>
          <a:bodyPr anchor="ctr">
            <a:noAutofit/>
          </a:bodyPr>
          <a:lstStyle/>
          <a:p>
            <a:pPr algn="r"/>
            <a:r>
              <a:rPr lang="en-US" sz="5400" b="1" cap="small">
                <a:solidFill>
                  <a:srgbClr val="006600"/>
                </a:solidFill>
                <a:effectLst>
                  <a:outerShdw blurRad="50800" dist="38100" dir="18900000" algn="bl" rotWithShape="0">
                    <a:prstClr val="black">
                      <a:alpha val="40000"/>
                    </a:prstClr>
                  </a:outerShdw>
                </a:effectLst>
              </a:rPr>
              <a:t>Hospital &amp; Clinic</a:t>
            </a:r>
            <a:br>
              <a:rPr lang="en-US" sz="5400" b="1" cap="small">
                <a:solidFill>
                  <a:srgbClr val="006600"/>
                </a:solidFill>
                <a:effectLst>
                  <a:outerShdw blurRad="50800" dist="38100" dir="18900000" algn="bl" rotWithShape="0">
                    <a:prstClr val="black">
                      <a:alpha val="40000"/>
                    </a:prstClr>
                  </a:outerShdw>
                </a:effectLst>
              </a:rPr>
            </a:br>
            <a:r>
              <a:rPr lang="en-US" sz="5400" b="1" cap="small">
                <a:solidFill>
                  <a:srgbClr val="006600"/>
                </a:solidFill>
                <a:effectLst>
                  <a:outerShdw blurRad="50800" dist="38100" dir="18900000" algn="bl" rotWithShape="0">
                    <a:prstClr val="black">
                      <a:alpha val="40000"/>
                    </a:prstClr>
                  </a:outerShdw>
                </a:effectLst>
              </a:rPr>
              <a:t>Updates</a:t>
            </a:r>
          </a:p>
        </p:txBody>
      </p:sp>
      <p:cxnSp>
        <p:nvCxnSpPr>
          <p:cNvPr id="19" name="Straight Connector 18">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a:xfrm>
            <a:off x="4976636" y="1193800"/>
            <a:ext cx="6085091" cy="4699000"/>
          </a:xfrm>
          <a:noFill/>
        </p:spPr>
        <p:txBody>
          <a:bodyPr anchor="ctr">
            <a:normAutofit/>
          </a:bodyPr>
          <a:lstStyle/>
          <a:p>
            <a:pPr marL="0" lvl="0" indent="0">
              <a:buNone/>
            </a:pPr>
            <a:endParaRPr lang="en-US"/>
          </a:p>
          <a:p>
            <a:endParaRPr lang="en-US"/>
          </a:p>
        </p:txBody>
      </p:sp>
      <p:sp>
        <p:nvSpPr>
          <p:cNvPr id="21"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 name="Subtitle 4">
            <a:extLst>
              <a:ext uri="{FF2B5EF4-FFF2-40B4-BE49-F238E27FC236}">
                <a16:creationId xmlns:a16="http://schemas.microsoft.com/office/drawing/2014/main" id="{B4DE064F-095F-4A45-B6BE-A1BF44E93F17}"/>
              </a:ext>
            </a:extLst>
          </p:cNvPr>
          <p:cNvSpPr txBox="1">
            <a:spLocks/>
          </p:cNvSpPr>
          <p:nvPr/>
        </p:nvSpPr>
        <p:spPr>
          <a:xfrm>
            <a:off x="4749457" y="1901919"/>
            <a:ext cx="6567627" cy="297407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None/>
              <a:tabLst/>
              <a:defRPr/>
            </a:pPr>
            <a:r>
              <a:rPr kumimoji="0" lang="en-US" sz="3600" b="1" i="0" u="none" strike="noStrike" kern="1200" cap="small" spc="0" normalizeH="0" baseline="0" noProof="0">
                <a:ln>
                  <a:solidFill>
                    <a:srgbClr val="FFC000"/>
                  </a:solidFill>
                </a:ln>
                <a:solidFill>
                  <a:srgbClr val="FFC000"/>
                </a:solidFill>
                <a:effectLst>
                  <a:outerShdw blurRad="50800" dist="38100" dir="18900000" algn="bl" rotWithShape="0">
                    <a:prstClr val="black">
                      <a:alpha val="40000"/>
                    </a:prstClr>
                  </a:outerShdw>
                </a:effectLst>
                <a:uLnTx/>
                <a:uFillTx/>
                <a:latin typeface="Gill Sans MT" panose="020B0502020104020203"/>
                <a:ea typeface="+mn-ea"/>
                <a:cs typeface="+mn-cs"/>
              </a:rPr>
              <a:t>Advocate Aurora Health</a:t>
            </a:r>
          </a:p>
          <a:p>
            <a:pPr marL="0" indent="0">
              <a:spcBef>
                <a:spcPts val="0"/>
              </a:spcBef>
              <a:spcAft>
                <a:spcPts val="600"/>
              </a:spcAft>
              <a:buClr>
                <a:srgbClr val="B71E42"/>
              </a:buClr>
              <a:buNone/>
            </a:pPr>
            <a:r>
              <a:rPr lang="en-US" sz="3600" b="1" cap="small">
                <a:ln>
                  <a:solidFill>
                    <a:srgbClr val="FFC000"/>
                  </a:solidFill>
                </a:ln>
                <a:solidFill>
                  <a:srgbClr val="FFC000"/>
                </a:solidFill>
                <a:effectLst>
                  <a:outerShdw blurRad="50800" dist="38100" dir="18900000" algn="bl" rotWithShape="0">
                    <a:prstClr val="black">
                      <a:alpha val="40000"/>
                    </a:prstClr>
                  </a:outerShdw>
                </a:effectLst>
              </a:rPr>
              <a:t>Bellin Health</a:t>
            </a:r>
            <a:endParaRPr kumimoji="0" lang="en-US" sz="3600" b="1" i="0" u="none" strike="noStrike" kern="1200" cap="small" spc="0" normalizeH="0" baseline="0" noProof="0">
              <a:ln>
                <a:solidFill>
                  <a:srgbClr val="FFC000"/>
                </a:solidFill>
              </a:ln>
              <a:solidFill>
                <a:srgbClr val="FFC000"/>
              </a:solidFill>
              <a:effectLst>
                <a:outerShdw blurRad="50800" dist="38100" dir="18900000" algn="bl" rotWithShape="0">
                  <a:prstClr val="black">
                    <a:alpha val="40000"/>
                  </a:prstClr>
                </a:outerShdw>
              </a:effectLst>
              <a:uLnTx/>
              <a:uFillTx/>
              <a:latin typeface="Gill Sans MT" panose="020B0502020104020203"/>
              <a:ea typeface="+mn-ea"/>
              <a:cs typeface="+mn-cs"/>
            </a:endParaRPr>
          </a:p>
          <a:p>
            <a:pPr marL="0" marR="0" lvl="0" indent="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None/>
              <a:tabLst/>
              <a:defRPr/>
            </a:pPr>
            <a:r>
              <a:rPr kumimoji="0" lang="en-US" sz="3600" b="1" i="0" u="none" strike="noStrike" kern="1200" cap="small" spc="0" normalizeH="0" baseline="0" noProof="0">
                <a:ln>
                  <a:solidFill>
                    <a:srgbClr val="FFC000"/>
                  </a:solidFill>
                </a:ln>
                <a:solidFill>
                  <a:srgbClr val="FFC000"/>
                </a:solidFill>
                <a:effectLst>
                  <a:outerShdw blurRad="50800" dist="38100" dir="18900000" algn="bl" rotWithShape="0">
                    <a:prstClr val="black">
                      <a:alpha val="40000"/>
                    </a:prstClr>
                  </a:outerShdw>
                </a:effectLst>
                <a:uLnTx/>
                <a:uFillTx/>
                <a:latin typeface="Gill Sans MT" panose="020B0502020104020203"/>
                <a:ea typeface="+mn-ea"/>
                <a:cs typeface="+mn-cs"/>
              </a:rPr>
              <a:t>HSHS Hospitals</a:t>
            </a:r>
          </a:p>
          <a:p>
            <a:pPr marL="0" marR="0" lvl="0" indent="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None/>
              <a:tabLst/>
              <a:defRPr/>
            </a:pPr>
            <a:r>
              <a:rPr lang="en-US" sz="3600" b="1" cap="small">
                <a:ln>
                  <a:solidFill>
                    <a:srgbClr val="FFC000"/>
                  </a:solidFill>
                </a:ln>
                <a:solidFill>
                  <a:srgbClr val="FFC000"/>
                </a:solidFill>
                <a:effectLst>
                  <a:outerShdw blurRad="50800" dist="38100" dir="18900000" algn="bl" rotWithShape="0">
                    <a:prstClr val="black">
                      <a:alpha val="40000"/>
                    </a:prstClr>
                  </a:outerShdw>
                </a:effectLst>
                <a:latin typeface="Gill Sans MT" panose="020B0502020104020203"/>
              </a:rPr>
              <a:t>Prevea Health Clinics</a:t>
            </a:r>
            <a:endParaRPr kumimoji="0" lang="en-US" sz="3600" b="1" i="0" u="none" strike="noStrike" kern="1200" cap="small" spc="0" normalizeH="0" baseline="0" noProof="0">
              <a:ln>
                <a:solidFill>
                  <a:srgbClr val="FFC000"/>
                </a:solidFill>
              </a:ln>
              <a:solidFill>
                <a:srgbClr val="FFC000"/>
              </a:solidFill>
              <a:effectLst>
                <a:outerShdw blurRad="50800" dist="38100" dir="18900000" algn="bl" rotWithShape="0">
                  <a:prstClr val="black">
                    <a:alpha val="40000"/>
                  </a:prstClr>
                </a:outerShdw>
              </a:effectLst>
              <a:uLnTx/>
              <a:uFillTx/>
              <a:latin typeface="Gill Sans MT" panose="020B0502020104020203"/>
              <a:ea typeface="+mn-ea"/>
              <a:cs typeface="+mn-cs"/>
            </a:endParaRPr>
          </a:p>
        </p:txBody>
      </p:sp>
      <p:sp>
        <p:nvSpPr>
          <p:cNvPr id="14" name="Slide Number Placeholder 5">
            <a:extLst>
              <a:ext uri="{FF2B5EF4-FFF2-40B4-BE49-F238E27FC236}">
                <a16:creationId xmlns:a16="http://schemas.microsoft.com/office/drawing/2014/main" id="{065DD64E-430F-45AE-89A3-0F58CBE23DC5}"/>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6D22F896-40B5-4ADD-8801-0D06FADFA095}" type="slidenum">
              <a:rPr lang="en-US" sz="1400" smtClean="0">
                <a:solidFill>
                  <a:prstClr val="white"/>
                </a:solidFill>
                <a:latin typeface="Gill Sans MT" panose="020B0502020104020203"/>
              </a:rPr>
              <a:pPr>
                <a:defRPr/>
              </a:pPr>
              <a:t>4</a:t>
            </a:fld>
            <a:endParaRPr lang="en-US" sz="1400">
              <a:solidFill>
                <a:prstClr val="white"/>
              </a:solidFill>
              <a:latin typeface="Gill Sans MT" panose="020B0502020104020203"/>
            </a:endParaRPr>
          </a:p>
        </p:txBody>
      </p:sp>
    </p:spTree>
    <p:extLst>
      <p:ext uri="{BB962C8B-B14F-4D97-AF65-F5344CB8AC3E}">
        <p14:creationId xmlns:p14="http://schemas.microsoft.com/office/powerpoint/2010/main" val="3706780641"/>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a:t>Emplify Staffing Changes / Updates 	</a:t>
            </a:r>
          </a:p>
        </p:txBody>
      </p:sp>
      <p:sp>
        <p:nvSpPr>
          <p:cNvPr id="3" name="Content Placeholder 2">
            <a:extLst>
              <a:ext uri="{FF2B5EF4-FFF2-40B4-BE49-F238E27FC236}">
                <a16:creationId xmlns:a16="http://schemas.microsoft.com/office/drawing/2014/main" id="{711CD833-D755-AE9B-C2CC-815B68925740}"/>
              </a:ext>
            </a:extLst>
          </p:cNvPr>
          <p:cNvSpPr>
            <a:spLocks noGrp="1"/>
          </p:cNvSpPr>
          <p:nvPr>
            <p:ph idx="1"/>
          </p:nvPr>
        </p:nvSpPr>
        <p:spPr>
          <a:xfrm>
            <a:off x="1451580" y="2015732"/>
            <a:ext cx="8126054" cy="3944747"/>
          </a:xfrm>
        </p:spPr>
        <p:txBody>
          <a:bodyPr>
            <a:normAutofit/>
          </a:bodyPr>
          <a:lstStyle/>
          <a:p>
            <a:pPr marL="0" indent="0">
              <a:buNone/>
            </a:pPr>
            <a:r>
              <a:rPr lang="en-US" sz="2400" u="sng" dirty="0"/>
              <a:t>Educators</a:t>
            </a:r>
          </a:p>
          <a:p>
            <a:pPr lvl="1"/>
            <a:r>
              <a:rPr lang="en-US" sz="2200" dirty="0"/>
              <a:t>Nicole Bebo		Oconto Campus</a:t>
            </a:r>
          </a:p>
          <a:p>
            <a:pPr lvl="1"/>
            <a:r>
              <a:rPr lang="en-US" sz="2200" dirty="0"/>
              <a:t>Janet De </a:t>
            </a:r>
            <a:r>
              <a:rPr lang="en-US" sz="2200" dirty="0" err="1"/>
              <a:t>Voe</a:t>
            </a:r>
            <a:r>
              <a:rPr lang="en-US" sz="2200" dirty="0"/>
              <a:t>		Surgery</a:t>
            </a:r>
          </a:p>
          <a:p>
            <a:pPr lvl="1"/>
            <a:r>
              <a:rPr lang="en-US" sz="2200" dirty="0"/>
              <a:t>Jennifer Hazaert		Surgery</a:t>
            </a:r>
          </a:p>
          <a:p>
            <a:pPr lvl="1"/>
            <a:r>
              <a:rPr lang="en-US" sz="2200" dirty="0"/>
              <a:t>Shannon Kazik		Cath Lab, 5</a:t>
            </a:r>
            <a:r>
              <a:rPr lang="en-US" sz="2200" baseline="30000" dirty="0"/>
              <a:t>th</a:t>
            </a:r>
            <a:r>
              <a:rPr lang="en-US" sz="2200" dirty="0"/>
              <a:t> Short Stay</a:t>
            </a:r>
          </a:p>
          <a:p>
            <a:pPr lvl="1"/>
            <a:r>
              <a:rPr lang="en-US" sz="2200" dirty="0"/>
              <a:t>Brock Maroszek		Peri-op</a:t>
            </a:r>
          </a:p>
          <a:p>
            <a:pPr marL="457200" lvl="1" indent="0">
              <a:buNone/>
            </a:pPr>
            <a:endParaRPr lang="en-US" dirty="0"/>
          </a:p>
        </p:txBody>
      </p:sp>
      <p:sp>
        <p:nvSpPr>
          <p:cNvPr id="9" name="Slide Number Placeholder 5">
            <a:extLst>
              <a:ext uri="{FF2B5EF4-FFF2-40B4-BE49-F238E27FC236}">
                <a16:creationId xmlns:a16="http://schemas.microsoft.com/office/drawing/2014/main" id="{04326549-EE4A-46F2-8A56-AF62A2938625}"/>
              </a:ext>
            </a:extLst>
          </p:cNvPr>
          <p:cNvSpPr txBox="1">
            <a:spLocks/>
          </p:cNvSpPr>
          <p:nvPr/>
        </p:nvSpPr>
        <p:spPr>
          <a:xfrm>
            <a:off x="11224470" y="6440937"/>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Picture 3" descr="A close up of a logo&#10;&#10;AI-generated content may be incorrect.">
            <a:extLst>
              <a:ext uri="{FF2B5EF4-FFF2-40B4-BE49-F238E27FC236}">
                <a16:creationId xmlns:a16="http://schemas.microsoft.com/office/drawing/2014/main" id="{2ECF8633-9B43-4BA2-E4CE-99EA5B5CE8BE}"/>
              </a:ext>
            </a:extLst>
          </p:cNvPr>
          <p:cNvPicPr>
            <a:picLocks noChangeAspect="1"/>
          </p:cNvPicPr>
          <p:nvPr/>
        </p:nvPicPr>
        <p:blipFill>
          <a:blip r:embed="rId3"/>
          <a:stretch>
            <a:fillRect/>
          </a:stretch>
        </p:blipFill>
        <p:spPr>
          <a:xfrm>
            <a:off x="9228841" y="165401"/>
            <a:ext cx="2322795" cy="1239194"/>
          </a:xfrm>
          <a:prstGeom prst="rect">
            <a:avLst/>
          </a:prstGeom>
        </p:spPr>
      </p:pic>
    </p:spTree>
    <p:extLst>
      <p:ext uri="{BB962C8B-B14F-4D97-AF65-F5344CB8AC3E}">
        <p14:creationId xmlns:p14="http://schemas.microsoft.com/office/powerpoint/2010/main" val="3743411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451580" y="491465"/>
            <a:ext cx="9197947" cy="1049235"/>
          </a:xfrm>
        </p:spPr>
        <p:txBody>
          <a:bodyPr>
            <a:normAutofit fontScale="90000"/>
          </a:bodyPr>
          <a:lstStyle/>
          <a:p>
            <a:br>
              <a:rPr lang="en-US" sz="5400" b="1" cap="small"/>
            </a:br>
            <a:r>
              <a:rPr lang="en-US" sz="5400" b="1" cap="small"/>
              <a:t>HSHS Hospitals</a:t>
            </a:r>
            <a:br>
              <a:rPr lang="en-US" sz="1200" b="1" cap="small"/>
            </a:br>
            <a:br>
              <a:rPr lang="en-US" sz="800" b="1" cap="small"/>
            </a:br>
            <a:r>
              <a:rPr lang="en-US" sz="2200" cap="small"/>
              <a:t>St. Vincent,  St. Mary’s,  St. Nicholas,  St. Clare</a:t>
            </a:r>
            <a:br>
              <a:rPr lang="en-US" b="1" cap="small"/>
            </a:br>
            <a:br>
              <a:rPr lang="en-US" b="1" cap="small"/>
            </a:br>
            <a:endParaRPr lang="en-US" sz="5400" b="1" cap="small"/>
          </a:p>
        </p:txBody>
      </p: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a:xfrm>
            <a:off x="1522602" y="2395463"/>
            <a:ext cx="9603275" cy="1260126"/>
          </a:xfrm>
        </p:spPr>
        <p:txBody>
          <a:bodyPr/>
          <a:lstStyle/>
          <a:p>
            <a:pPr marL="0" indent="0">
              <a:spcBef>
                <a:spcPts val="0"/>
              </a:spcBef>
              <a:buNone/>
            </a:pPr>
            <a:r>
              <a:rPr lang="en-US" sz="2800" b="1" cap="small"/>
              <a:t>Aly Mueller, MSN, RN, RNC-OB ,C-EFM</a:t>
            </a:r>
          </a:p>
          <a:p>
            <a:pPr marL="0" indent="0">
              <a:spcBef>
                <a:spcPts val="0"/>
              </a:spcBef>
              <a:buNone/>
            </a:pPr>
            <a:r>
              <a:rPr lang="en-US" sz="2800" b="1" cap="small"/>
              <a:t>Clinical Nurse Educator</a:t>
            </a:r>
          </a:p>
          <a:p>
            <a:pPr marL="0" indent="0">
              <a:spcBef>
                <a:spcPts val="0"/>
              </a:spcBef>
              <a:buNone/>
            </a:pPr>
            <a:endParaRPr lang="en-US" sz="2800" cap="small"/>
          </a:p>
          <a:p>
            <a:pPr lvl="0"/>
            <a:endParaRPr lang="en-US">
              <a:solidFill>
                <a:srgbClr val="000000"/>
              </a:solidFill>
              <a:ea typeface="Tahoma" panose="020B0604030504040204" pitchFamily="34" charset="0"/>
              <a:cs typeface="Tahoma" panose="020B0604030504040204" pitchFamily="34" charset="0"/>
            </a:endParaRPr>
          </a:p>
        </p:txBody>
      </p:sp>
      <p:sp>
        <p:nvSpPr>
          <p:cNvPr id="8" name="Slide Number Placeholder 5">
            <a:extLst>
              <a:ext uri="{FF2B5EF4-FFF2-40B4-BE49-F238E27FC236}">
                <a16:creationId xmlns:a16="http://schemas.microsoft.com/office/drawing/2014/main" id="{95F93FE7-E84D-4D80-B415-5D80102A8153}"/>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Picture 3">
            <a:extLst>
              <a:ext uri="{FF2B5EF4-FFF2-40B4-BE49-F238E27FC236}">
                <a16:creationId xmlns:a16="http://schemas.microsoft.com/office/drawing/2014/main" id="{1A8A2A05-3B56-434A-9E1C-E0733A4B59E0}"/>
              </a:ext>
            </a:extLst>
          </p:cNvPr>
          <p:cNvPicPr>
            <a:picLocks noChangeAspect="1"/>
          </p:cNvPicPr>
          <p:nvPr/>
        </p:nvPicPr>
        <p:blipFill>
          <a:blip r:embed="rId2"/>
          <a:stretch>
            <a:fillRect/>
          </a:stretch>
        </p:blipFill>
        <p:spPr>
          <a:xfrm>
            <a:off x="8563123" y="157794"/>
            <a:ext cx="2924583" cy="1009791"/>
          </a:xfrm>
          <a:prstGeom prst="rect">
            <a:avLst/>
          </a:prstGeom>
        </p:spPr>
      </p:pic>
    </p:spTree>
    <p:extLst>
      <p:ext uri="{BB962C8B-B14F-4D97-AF65-F5344CB8AC3E}">
        <p14:creationId xmlns:p14="http://schemas.microsoft.com/office/powerpoint/2010/main" val="31920534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B42F0-1D2C-482C-A7AC-9F8DF8CCA31E}"/>
              </a:ext>
            </a:extLst>
          </p:cNvPr>
          <p:cNvSpPr>
            <a:spLocks noGrp="1"/>
          </p:cNvSpPr>
          <p:nvPr>
            <p:ph type="title"/>
          </p:nvPr>
        </p:nvSpPr>
        <p:spPr>
          <a:xfrm>
            <a:off x="1451579" y="1164479"/>
            <a:ext cx="9603275" cy="689275"/>
          </a:xfrm>
        </p:spPr>
        <p:txBody>
          <a:bodyPr/>
          <a:lstStyle/>
          <a:p>
            <a:r>
              <a:rPr lang="en-US" b="1" cap="small"/>
              <a:t>Executive Leadership Changes</a:t>
            </a:r>
          </a:p>
        </p:txBody>
      </p:sp>
      <p:pic>
        <p:nvPicPr>
          <p:cNvPr id="7" name="Picture 6">
            <a:extLst>
              <a:ext uri="{FF2B5EF4-FFF2-40B4-BE49-F238E27FC236}">
                <a16:creationId xmlns:a16="http://schemas.microsoft.com/office/drawing/2014/main" id="{F8923E74-5C53-4B63-B142-FFA715BA81DB}"/>
              </a:ext>
            </a:extLst>
          </p:cNvPr>
          <p:cNvPicPr>
            <a:picLocks noChangeAspect="1"/>
          </p:cNvPicPr>
          <p:nvPr/>
        </p:nvPicPr>
        <p:blipFill>
          <a:blip r:embed="rId2"/>
          <a:stretch>
            <a:fillRect/>
          </a:stretch>
        </p:blipFill>
        <p:spPr>
          <a:xfrm>
            <a:off x="8304922" y="349703"/>
            <a:ext cx="2924583" cy="1009791"/>
          </a:xfrm>
          <a:prstGeom prst="rect">
            <a:avLst/>
          </a:prstGeom>
        </p:spPr>
      </p:pic>
      <p:sp>
        <p:nvSpPr>
          <p:cNvPr id="9" name="Slide Number Placeholder 5">
            <a:extLst>
              <a:ext uri="{FF2B5EF4-FFF2-40B4-BE49-F238E27FC236}">
                <a16:creationId xmlns:a16="http://schemas.microsoft.com/office/drawing/2014/main" id="{04865CA3-87C7-C801-85D1-B1C7DE0D858E}"/>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Content Placeholder 4">
            <a:extLst>
              <a:ext uri="{FF2B5EF4-FFF2-40B4-BE49-F238E27FC236}">
                <a16:creationId xmlns:a16="http://schemas.microsoft.com/office/drawing/2014/main" id="{4AC5B96F-3B7C-2A28-82C0-CD7405AFD33F}"/>
              </a:ext>
            </a:extLst>
          </p:cNvPr>
          <p:cNvSpPr>
            <a:spLocks noGrp="1"/>
          </p:cNvSpPr>
          <p:nvPr>
            <p:ph idx="1"/>
          </p:nvPr>
        </p:nvSpPr>
        <p:spPr>
          <a:xfrm>
            <a:off x="1345046" y="1869830"/>
            <a:ext cx="5046875" cy="4190311"/>
          </a:xfrm>
        </p:spPr>
        <p:txBody>
          <a:bodyPr>
            <a:normAutofit/>
          </a:bodyPr>
          <a:lstStyle/>
          <a:p>
            <a:pPr marL="0" indent="0">
              <a:buNone/>
            </a:pPr>
            <a:r>
              <a:rPr lang="en-US" sz="2200" b="1" cap="small"/>
              <a:t>St. Mary’s</a:t>
            </a:r>
          </a:p>
          <a:p>
            <a:r>
              <a:rPr lang="en-US"/>
              <a:t>Chief Administrative Officer-Leah Bergstrom</a:t>
            </a:r>
          </a:p>
          <a:p>
            <a:pPr marL="0" indent="0">
              <a:buNone/>
            </a:pPr>
            <a:r>
              <a:rPr lang="en-US" sz="2200" b="1" cap="small"/>
              <a:t>St. Vincent</a:t>
            </a:r>
          </a:p>
          <a:p>
            <a:r>
              <a:rPr lang="en-US"/>
              <a:t>Chief Nursing Executive-Jennifer Morton</a:t>
            </a:r>
          </a:p>
        </p:txBody>
      </p:sp>
      <p:sp>
        <p:nvSpPr>
          <p:cNvPr id="11" name="Content Placeholder 3">
            <a:extLst>
              <a:ext uri="{FF2B5EF4-FFF2-40B4-BE49-F238E27FC236}">
                <a16:creationId xmlns:a16="http://schemas.microsoft.com/office/drawing/2014/main" id="{E075C0BC-C152-07A9-984D-AD110CFDB2EC}"/>
              </a:ext>
            </a:extLst>
          </p:cNvPr>
          <p:cNvSpPr txBox="1">
            <a:spLocks/>
          </p:cNvSpPr>
          <p:nvPr/>
        </p:nvSpPr>
        <p:spPr>
          <a:xfrm>
            <a:off x="6640495" y="1869829"/>
            <a:ext cx="5338717" cy="4273795"/>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en-US" sz="2200" b="1" cap="small">
                <a:solidFill>
                  <a:srgbClr val="000000"/>
                </a:solidFill>
              </a:rPr>
              <a:t>St. Nicholas</a:t>
            </a:r>
          </a:p>
          <a:p>
            <a:r>
              <a:rPr lang="en-US">
                <a:solidFill>
                  <a:srgbClr val="000000"/>
                </a:solidFill>
              </a:rPr>
              <a:t>Chief Administrative Officer-Andrew Bowman</a:t>
            </a:r>
          </a:p>
          <a:p>
            <a:pPr marL="0" indent="0">
              <a:buNone/>
            </a:pPr>
            <a:r>
              <a:rPr lang="en-US" sz="2200" b="1" cap="small">
                <a:solidFill>
                  <a:srgbClr val="000000"/>
                </a:solidFill>
              </a:rPr>
              <a:t>St. Clare</a:t>
            </a:r>
          </a:p>
          <a:p>
            <a:r>
              <a:rPr lang="en-US">
                <a:solidFill>
                  <a:srgbClr val="000000"/>
                </a:solidFill>
              </a:rPr>
              <a:t>Chief Administrative Officer-Colleen Koski</a:t>
            </a:r>
          </a:p>
          <a:p>
            <a:endParaRPr lang="en-US"/>
          </a:p>
        </p:txBody>
      </p:sp>
    </p:spTree>
    <p:extLst>
      <p:ext uri="{BB962C8B-B14F-4D97-AF65-F5344CB8AC3E}">
        <p14:creationId xmlns:p14="http://schemas.microsoft.com/office/powerpoint/2010/main" val="2190208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B42F0-1D2C-482C-A7AC-9F8DF8CCA31E}"/>
              </a:ext>
            </a:extLst>
          </p:cNvPr>
          <p:cNvSpPr>
            <a:spLocks noGrp="1"/>
          </p:cNvSpPr>
          <p:nvPr>
            <p:ph type="title"/>
          </p:nvPr>
        </p:nvSpPr>
        <p:spPr>
          <a:xfrm>
            <a:off x="1451579" y="1164479"/>
            <a:ext cx="9603275" cy="689275"/>
          </a:xfrm>
        </p:spPr>
        <p:txBody>
          <a:bodyPr/>
          <a:lstStyle/>
          <a:p>
            <a:r>
              <a:rPr lang="en-US" b="1" cap="small"/>
              <a:t>Leadership Changes</a:t>
            </a:r>
          </a:p>
        </p:txBody>
      </p:sp>
      <p:pic>
        <p:nvPicPr>
          <p:cNvPr id="7" name="Picture 6">
            <a:extLst>
              <a:ext uri="{FF2B5EF4-FFF2-40B4-BE49-F238E27FC236}">
                <a16:creationId xmlns:a16="http://schemas.microsoft.com/office/drawing/2014/main" id="{F8923E74-5C53-4B63-B142-FFA715BA81DB}"/>
              </a:ext>
            </a:extLst>
          </p:cNvPr>
          <p:cNvPicPr>
            <a:picLocks noChangeAspect="1"/>
          </p:cNvPicPr>
          <p:nvPr/>
        </p:nvPicPr>
        <p:blipFill>
          <a:blip r:embed="rId2"/>
          <a:stretch>
            <a:fillRect/>
          </a:stretch>
        </p:blipFill>
        <p:spPr>
          <a:xfrm>
            <a:off x="8304922" y="349703"/>
            <a:ext cx="2924583" cy="1009791"/>
          </a:xfrm>
          <a:prstGeom prst="rect">
            <a:avLst/>
          </a:prstGeom>
        </p:spPr>
      </p:pic>
      <p:sp>
        <p:nvSpPr>
          <p:cNvPr id="9" name="Slide Number Placeholder 5">
            <a:extLst>
              <a:ext uri="{FF2B5EF4-FFF2-40B4-BE49-F238E27FC236}">
                <a16:creationId xmlns:a16="http://schemas.microsoft.com/office/drawing/2014/main" id="{04865CA3-87C7-C801-85D1-B1C7DE0D858E}"/>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Content Placeholder 4">
            <a:extLst>
              <a:ext uri="{FF2B5EF4-FFF2-40B4-BE49-F238E27FC236}">
                <a16:creationId xmlns:a16="http://schemas.microsoft.com/office/drawing/2014/main" id="{4AC5B96F-3B7C-2A28-82C0-CD7405AFD33F}"/>
              </a:ext>
            </a:extLst>
          </p:cNvPr>
          <p:cNvSpPr>
            <a:spLocks noGrp="1"/>
          </p:cNvSpPr>
          <p:nvPr>
            <p:ph idx="1"/>
          </p:nvPr>
        </p:nvSpPr>
        <p:spPr>
          <a:xfrm>
            <a:off x="1345046" y="1869830"/>
            <a:ext cx="5046875" cy="4273794"/>
          </a:xfrm>
        </p:spPr>
        <p:txBody>
          <a:bodyPr>
            <a:normAutofit lnSpcReduction="10000"/>
          </a:bodyPr>
          <a:lstStyle/>
          <a:p>
            <a:pPr marL="0" indent="0">
              <a:buNone/>
            </a:pPr>
            <a:r>
              <a:rPr lang="en-US" sz="2200" b="1" cap="small"/>
              <a:t>St. Mary’s</a:t>
            </a:r>
          </a:p>
          <a:p>
            <a:r>
              <a:rPr lang="en-US"/>
              <a:t>Emergency Department-Mel Jacobson</a:t>
            </a:r>
          </a:p>
          <a:p>
            <a:pPr marL="0" indent="0">
              <a:buNone/>
            </a:pPr>
            <a:r>
              <a:rPr lang="en-US" sz="2200" b="1" cap="small"/>
              <a:t>St. Vincent</a:t>
            </a:r>
          </a:p>
          <a:p>
            <a:r>
              <a:rPr lang="en-US"/>
              <a:t>Emergency Department-Carson Kraft</a:t>
            </a:r>
          </a:p>
          <a:p>
            <a:r>
              <a:rPr lang="en-US"/>
              <a:t>NICU-Sara Johnson</a:t>
            </a:r>
          </a:p>
          <a:p>
            <a:r>
              <a:rPr lang="en-US"/>
              <a:t>Women &amp; Infants-Tanya Schuettpelz</a:t>
            </a:r>
          </a:p>
          <a:p>
            <a:r>
              <a:rPr lang="en-US"/>
              <a:t>CVICU/Intermediate Care Unit-Jennifer Bosetski</a:t>
            </a:r>
          </a:p>
          <a:p>
            <a:r>
              <a:rPr lang="en-US"/>
              <a:t>Critical Care Services-Kristy Fane</a:t>
            </a:r>
          </a:p>
        </p:txBody>
      </p:sp>
      <p:sp>
        <p:nvSpPr>
          <p:cNvPr id="11" name="Content Placeholder 3">
            <a:extLst>
              <a:ext uri="{FF2B5EF4-FFF2-40B4-BE49-F238E27FC236}">
                <a16:creationId xmlns:a16="http://schemas.microsoft.com/office/drawing/2014/main" id="{E075C0BC-C152-07A9-984D-AD110CFDB2EC}"/>
              </a:ext>
            </a:extLst>
          </p:cNvPr>
          <p:cNvSpPr txBox="1">
            <a:spLocks/>
          </p:cNvSpPr>
          <p:nvPr/>
        </p:nvSpPr>
        <p:spPr>
          <a:xfrm>
            <a:off x="6640495" y="1869829"/>
            <a:ext cx="5338717" cy="4273795"/>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en-US" sz="2200" b="1" cap="small"/>
              <a:t>St. Nicholas</a:t>
            </a:r>
          </a:p>
          <a:p>
            <a:pPr marL="0" indent="0">
              <a:buNone/>
            </a:pPr>
            <a:br>
              <a:rPr lang="en-US"/>
            </a:br>
            <a:endParaRPr lang="en-US" b="1"/>
          </a:p>
          <a:p>
            <a:pPr marL="0" indent="0">
              <a:buNone/>
            </a:pPr>
            <a:r>
              <a:rPr lang="en-US" sz="2200" b="1" cap="small"/>
              <a:t>St. Clare</a:t>
            </a:r>
          </a:p>
          <a:p>
            <a:endParaRPr lang="en-US" sz="2200" b="1" cap="small"/>
          </a:p>
          <a:p>
            <a:endParaRPr lang="en-US"/>
          </a:p>
          <a:p>
            <a:endParaRPr lang="en-US"/>
          </a:p>
        </p:txBody>
      </p:sp>
    </p:spTree>
    <p:extLst>
      <p:ext uri="{BB962C8B-B14F-4D97-AF65-F5344CB8AC3E}">
        <p14:creationId xmlns:p14="http://schemas.microsoft.com/office/powerpoint/2010/main" val="3018288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97154-AE7E-8D21-B592-B715F5E51918}"/>
              </a:ext>
            </a:extLst>
          </p:cNvPr>
          <p:cNvSpPr>
            <a:spLocks noGrp="1"/>
          </p:cNvSpPr>
          <p:nvPr>
            <p:ph type="title"/>
          </p:nvPr>
        </p:nvSpPr>
        <p:spPr/>
        <p:txBody>
          <a:bodyPr/>
          <a:lstStyle/>
          <a:p>
            <a:r>
              <a:rPr lang="en-US"/>
              <a:t>General updates</a:t>
            </a:r>
          </a:p>
        </p:txBody>
      </p:sp>
      <p:sp>
        <p:nvSpPr>
          <p:cNvPr id="3" name="Content Placeholder 2">
            <a:extLst>
              <a:ext uri="{FF2B5EF4-FFF2-40B4-BE49-F238E27FC236}">
                <a16:creationId xmlns:a16="http://schemas.microsoft.com/office/drawing/2014/main" id="{9B947D8A-FF64-FB36-7627-CB12BBD1F160}"/>
              </a:ext>
            </a:extLst>
          </p:cNvPr>
          <p:cNvSpPr>
            <a:spLocks noGrp="1"/>
          </p:cNvSpPr>
          <p:nvPr>
            <p:ph idx="1"/>
          </p:nvPr>
        </p:nvSpPr>
        <p:spPr/>
        <p:txBody>
          <a:bodyPr/>
          <a:lstStyle/>
          <a:p>
            <a:pPr marL="0" indent="0">
              <a:buNone/>
            </a:pPr>
            <a:r>
              <a:rPr lang="en-US"/>
              <a:t>Covid proof of Immunization</a:t>
            </a:r>
          </a:p>
          <a:p>
            <a:r>
              <a:rPr lang="en-US"/>
              <a:t>No longer required for HSHS</a:t>
            </a:r>
          </a:p>
          <a:p>
            <a:pPr marL="0" indent="0">
              <a:buNone/>
            </a:pPr>
            <a:r>
              <a:rPr lang="en-US"/>
              <a:t>HSHS Rehab Hospital</a:t>
            </a:r>
          </a:p>
          <a:p>
            <a:r>
              <a:rPr lang="en-US"/>
              <a:t>Now open, separate contracts required if seeking placement</a:t>
            </a:r>
          </a:p>
          <a:p>
            <a:r>
              <a:rPr lang="en-US"/>
              <a:t>St. Vincent Rehab Unit-tentative close date of 8/31/26</a:t>
            </a:r>
          </a:p>
        </p:txBody>
      </p:sp>
      <p:sp>
        <p:nvSpPr>
          <p:cNvPr id="4" name="Slide Number Placeholder 5">
            <a:extLst>
              <a:ext uri="{FF2B5EF4-FFF2-40B4-BE49-F238E27FC236}">
                <a16:creationId xmlns:a16="http://schemas.microsoft.com/office/drawing/2014/main" id="{47EDE038-16A2-9077-EE73-AC537F75ED14}"/>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1798893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B42F0-1D2C-482C-A7AC-9F8DF8CCA31E}"/>
              </a:ext>
            </a:extLst>
          </p:cNvPr>
          <p:cNvSpPr>
            <a:spLocks noGrp="1"/>
          </p:cNvSpPr>
          <p:nvPr>
            <p:ph type="title"/>
          </p:nvPr>
        </p:nvSpPr>
        <p:spPr>
          <a:xfrm>
            <a:off x="1451579" y="1164479"/>
            <a:ext cx="9603275" cy="689275"/>
          </a:xfrm>
        </p:spPr>
        <p:txBody>
          <a:bodyPr/>
          <a:lstStyle/>
          <a:p>
            <a:r>
              <a:rPr lang="en-US" b="1" cap="small"/>
              <a:t>Reminders</a:t>
            </a:r>
          </a:p>
        </p:txBody>
      </p:sp>
      <p:sp>
        <p:nvSpPr>
          <p:cNvPr id="6" name="Content Placeholder 5">
            <a:extLst>
              <a:ext uri="{FF2B5EF4-FFF2-40B4-BE49-F238E27FC236}">
                <a16:creationId xmlns:a16="http://schemas.microsoft.com/office/drawing/2014/main" id="{DAD0585E-2154-47A4-90F8-9D1569B23152}"/>
              </a:ext>
            </a:extLst>
          </p:cNvPr>
          <p:cNvSpPr>
            <a:spLocks noGrp="1"/>
          </p:cNvSpPr>
          <p:nvPr>
            <p:ph idx="1"/>
          </p:nvPr>
        </p:nvSpPr>
        <p:spPr>
          <a:xfrm>
            <a:off x="1451579" y="2015732"/>
            <a:ext cx="5753893" cy="4074171"/>
          </a:xfrm>
        </p:spPr>
        <p:txBody>
          <a:bodyPr>
            <a:normAutofit fontScale="77500" lnSpcReduction="20000"/>
          </a:bodyPr>
          <a:lstStyle/>
          <a:p>
            <a:pPr marL="0" indent="0">
              <a:buNone/>
            </a:pPr>
            <a:r>
              <a:rPr lang="en-US" sz="2400" b="1" cap="small"/>
              <a:t>Parking</a:t>
            </a:r>
            <a:endParaRPr lang="en-US"/>
          </a:p>
          <a:p>
            <a:pPr marL="342900" indent="-342900"/>
            <a:r>
              <a:rPr lang="en-US" sz="2400" cap="small"/>
              <a:t>St. Mary’s</a:t>
            </a:r>
          </a:p>
          <a:p>
            <a:pPr marL="800100" lvl="1" indent="-342900"/>
            <a:r>
              <a:rPr lang="en-US" sz="2200" cap="small"/>
              <a:t>Day shift: park in HSHS overflow parking</a:t>
            </a:r>
          </a:p>
          <a:p>
            <a:pPr marL="800100" lvl="1" indent="-342900"/>
            <a:r>
              <a:rPr lang="en-US" sz="2200" cap="small"/>
              <a:t>PM/Night shift precepted: Park in Employee parking in main lot</a:t>
            </a:r>
          </a:p>
          <a:p>
            <a:pPr marL="342900" indent="-342900"/>
            <a:r>
              <a:rPr lang="en-US" sz="2400" cap="small"/>
              <a:t>St. Vincent: </a:t>
            </a:r>
          </a:p>
          <a:p>
            <a:pPr marL="800100" lvl="1" indent="-342900"/>
            <a:r>
              <a:rPr lang="en-US" sz="2200" cap="small"/>
              <a:t>Day shift: Continue to park in overflow lot</a:t>
            </a:r>
          </a:p>
          <a:p>
            <a:pPr marL="800100" lvl="1" indent="-342900"/>
            <a:r>
              <a:rPr lang="en-US" sz="2200" cap="small"/>
              <a:t>PM/Night shift Precepted: may park in ramp</a:t>
            </a:r>
          </a:p>
          <a:p>
            <a:pPr marL="0" indent="0">
              <a:buNone/>
            </a:pPr>
            <a:r>
              <a:rPr lang="en-US" sz="2400" b="1" cap="small"/>
              <a:t>Co-signing of Documentation</a:t>
            </a:r>
          </a:p>
          <a:p>
            <a:r>
              <a:rPr lang="en-US" sz="2400" cap="small"/>
              <a:t>Please continue to ensure cosigning completed prior to leaving clinical day</a:t>
            </a:r>
          </a:p>
        </p:txBody>
      </p:sp>
      <p:pic>
        <p:nvPicPr>
          <p:cNvPr id="7" name="Picture 6">
            <a:extLst>
              <a:ext uri="{FF2B5EF4-FFF2-40B4-BE49-F238E27FC236}">
                <a16:creationId xmlns:a16="http://schemas.microsoft.com/office/drawing/2014/main" id="{F8923E74-5C53-4B63-B142-FFA715BA81DB}"/>
              </a:ext>
            </a:extLst>
          </p:cNvPr>
          <p:cNvPicPr>
            <a:picLocks noChangeAspect="1"/>
          </p:cNvPicPr>
          <p:nvPr/>
        </p:nvPicPr>
        <p:blipFill>
          <a:blip r:embed="rId3"/>
          <a:stretch>
            <a:fillRect/>
          </a:stretch>
        </p:blipFill>
        <p:spPr>
          <a:xfrm>
            <a:off x="8304922" y="349703"/>
            <a:ext cx="2924583" cy="1009791"/>
          </a:xfrm>
          <a:prstGeom prst="rect">
            <a:avLst/>
          </a:prstGeom>
        </p:spPr>
      </p:pic>
      <p:sp>
        <p:nvSpPr>
          <p:cNvPr id="9" name="Slide Number Placeholder 5">
            <a:extLst>
              <a:ext uri="{FF2B5EF4-FFF2-40B4-BE49-F238E27FC236}">
                <a16:creationId xmlns:a16="http://schemas.microsoft.com/office/drawing/2014/main" id="{04865CA3-87C7-C801-85D1-B1C7DE0D858E}"/>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027" name="x_Picture 4">
            <a:extLst>
              <a:ext uri="{FF2B5EF4-FFF2-40B4-BE49-F238E27FC236}">
                <a16:creationId xmlns:a16="http://schemas.microsoft.com/office/drawing/2014/main" id="{67B0B5A8-62AA-36CF-F967-CF48EA959B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8623" y="2015733"/>
            <a:ext cx="3848291" cy="384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4503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A5E36-978D-9D37-C33F-3FBD69EBEC24}"/>
              </a:ext>
            </a:extLst>
          </p:cNvPr>
          <p:cNvSpPr>
            <a:spLocks noGrp="1"/>
          </p:cNvSpPr>
          <p:nvPr>
            <p:ph type="title"/>
          </p:nvPr>
        </p:nvSpPr>
        <p:spPr/>
        <p:txBody>
          <a:bodyPr/>
          <a:lstStyle/>
          <a:p>
            <a:r>
              <a:rPr lang="en-US"/>
              <a:t>HSHS Group Instructor badge process</a:t>
            </a:r>
          </a:p>
        </p:txBody>
      </p:sp>
      <p:sp>
        <p:nvSpPr>
          <p:cNvPr id="3" name="Content Placeholder 2">
            <a:extLst>
              <a:ext uri="{FF2B5EF4-FFF2-40B4-BE49-F238E27FC236}">
                <a16:creationId xmlns:a16="http://schemas.microsoft.com/office/drawing/2014/main" id="{BF63278B-FE17-3F23-BC6A-6B5F209C24F4}"/>
              </a:ext>
            </a:extLst>
          </p:cNvPr>
          <p:cNvSpPr>
            <a:spLocks noGrp="1"/>
          </p:cNvSpPr>
          <p:nvPr>
            <p:ph idx="1"/>
          </p:nvPr>
        </p:nvSpPr>
        <p:spPr>
          <a:xfrm>
            <a:off x="1451579" y="2015732"/>
            <a:ext cx="9603275" cy="4037749"/>
          </a:xfrm>
        </p:spPr>
        <p:txBody>
          <a:bodyPr>
            <a:normAutofit fontScale="92500" lnSpcReduction="20000"/>
          </a:bodyPr>
          <a:lstStyle/>
          <a:p>
            <a:pPr marL="457200" indent="-457200">
              <a:buAutoNum type="arabicPeriod"/>
            </a:pPr>
            <a:r>
              <a:rPr lang="en-US"/>
              <a:t>Placement approved through usual process (managed by Clinical Education)</a:t>
            </a:r>
          </a:p>
          <a:p>
            <a:pPr marL="457200" indent="-457200">
              <a:buAutoNum type="arabicPeriod"/>
            </a:pPr>
            <a:r>
              <a:rPr lang="en-US"/>
              <a:t>Upon acceptance notice, Clinical Coordinator completes form and submits Epic/Pyxis access request form to identity email address AND HSHS Access Coordinator</a:t>
            </a:r>
          </a:p>
          <a:p>
            <a:pPr marL="457200" indent="-457200">
              <a:buAutoNum type="arabicPeriod"/>
            </a:pPr>
            <a:r>
              <a:rPr lang="en-US"/>
              <a:t>Badge will be created for new group instructors (will have name and ‘Instructor’ on badge)</a:t>
            </a:r>
          </a:p>
          <a:p>
            <a:pPr marL="457200" indent="-457200">
              <a:buAutoNum type="arabicPeriod"/>
            </a:pPr>
            <a:r>
              <a:rPr lang="en-US"/>
              <a:t>Access is granted from Onsite Start Date to Onsite End Date for designated units. Badges are available before Day One at the Security office of the respective clinical site.</a:t>
            </a:r>
          </a:p>
          <a:p>
            <a:pPr marL="457200" indent="-457200">
              <a:buAutoNum type="arabicPeriod"/>
            </a:pPr>
            <a:r>
              <a:rPr lang="en-US"/>
              <a:t>Upon Onsite End Date, clinical instructor do return badge to Security Desk. Pick up again at start of next clinical rotation. </a:t>
            </a:r>
          </a:p>
          <a:p>
            <a:pPr marL="914400" lvl="1" indent="-457200">
              <a:buAutoNum type="arabicPeriod"/>
            </a:pPr>
            <a:r>
              <a:rPr lang="en-US"/>
              <a:t>Subsequent clinical rotations: Instructors </a:t>
            </a:r>
            <a:r>
              <a:rPr lang="en-US" b="1"/>
              <a:t>will not </a:t>
            </a:r>
            <a:r>
              <a:rPr lang="en-US"/>
              <a:t>have a badge created for each clinical site. If the instructor changes location, instructor to pick up badge at site where it was previously turned in.</a:t>
            </a:r>
          </a:p>
        </p:txBody>
      </p:sp>
      <p:sp>
        <p:nvSpPr>
          <p:cNvPr id="4" name="Slide Number Placeholder 5">
            <a:extLst>
              <a:ext uri="{FF2B5EF4-FFF2-40B4-BE49-F238E27FC236}">
                <a16:creationId xmlns:a16="http://schemas.microsoft.com/office/drawing/2014/main" id="{75AFC0EB-0F1D-1C13-1AD0-D1145B3EDED4}"/>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760920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412654" y="1264881"/>
            <a:ext cx="9603275" cy="1049235"/>
          </a:xfrm>
        </p:spPr>
        <p:txBody>
          <a:bodyPr/>
          <a:lstStyle/>
          <a:p>
            <a:r>
              <a:rPr lang="en-US" b="1" cap="small"/>
              <a:t>Products</a:t>
            </a:r>
          </a:p>
        </p:txBody>
      </p:sp>
      <p:sp>
        <p:nvSpPr>
          <p:cNvPr id="4" name="Content Placeholder 3">
            <a:extLst>
              <a:ext uri="{FF2B5EF4-FFF2-40B4-BE49-F238E27FC236}">
                <a16:creationId xmlns:a16="http://schemas.microsoft.com/office/drawing/2014/main" id="{8420A0B6-5549-48F5-8A37-1E3390F7A91A}"/>
              </a:ext>
            </a:extLst>
          </p:cNvPr>
          <p:cNvSpPr>
            <a:spLocks noGrp="1"/>
          </p:cNvSpPr>
          <p:nvPr>
            <p:ph idx="1"/>
          </p:nvPr>
        </p:nvSpPr>
        <p:spPr>
          <a:xfrm>
            <a:off x="1451580" y="2015734"/>
            <a:ext cx="9745857" cy="3799140"/>
          </a:xfrm>
        </p:spPr>
        <p:txBody>
          <a:bodyPr>
            <a:normAutofit/>
          </a:bodyPr>
          <a:lstStyle/>
          <a:p>
            <a:pPr marL="0" indent="0">
              <a:buNone/>
            </a:pPr>
            <a:r>
              <a:rPr lang="en-US" sz="2200" err="1"/>
              <a:t>Solventum</a:t>
            </a:r>
            <a:r>
              <a:rPr lang="en-US" sz="2200"/>
              <a:t> Dressing Changes</a:t>
            </a:r>
          </a:p>
          <a:p>
            <a:r>
              <a:rPr lang="en-US" sz="2200"/>
              <a:t>CHG impregnated dressing</a:t>
            </a:r>
          </a:p>
          <a:p>
            <a:r>
              <a:rPr lang="en-US" sz="2200"/>
              <a:t>Central line and port </a:t>
            </a:r>
          </a:p>
        </p:txBody>
      </p:sp>
      <p:sp>
        <p:nvSpPr>
          <p:cNvPr id="9" name="Content Placeholder 2">
            <a:extLst>
              <a:ext uri="{FF2B5EF4-FFF2-40B4-BE49-F238E27FC236}">
                <a16:creationId xmlns:a16="http://schemas.microsoft.com/office/drawing/2014/main" id="{D9F94DAF-59B9-4983-AACC-5F7625447BCF}"/>
              </a:ext>
            </a:extLst>
          </p:cNvPr>
          <p:cNvSpPr txBox="1">
            <a:spLocks/>
          </p:cNvSpPr>
          <p:nvPr/>
        </p:nvSpPr>
        <p:spPr>
          <a:xfrm>
            <a:off x="1459684" y="1864910"/>
            <a:ext cx="8551825"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10" name="Slide Number Placeholder 5">
            <a:extLst>
              <a:ext uri="{FF2B5EF4-FFF2-40B4-BE49-F238E27FC236}">
                <a16:creationId xmlns:a16="http://schemas.microsoft.com/office/drawing/2014/main" id="{EA95F589-43C0-474C-989B-47CF52BA9D43}"/>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83AAF6D5-E6E2-43E8-BFBA-5B7291D9053D}"/>
              </a:ext>
            </a:extLst>
          </p:cNvPr>
          <p:cNvPicPr>
            <a:picLocks noChangeAspect="1"/>
          </p:cNvPicPr>
          <p:nvPr/>
        </p:nvPicPr>
        <p:blipFill>
          <a:blip r:embed="rId3"/>
          <a:stretch>
            <a:fillRect/>
          </a:stretch>
        </p:blipFill>
        <p:spPr>
          <a:xfrm>
            <a:off x="8272854" y="427710"/>
            <a:ext cx="2924583" cy="1009791"/>
          </a:xfrm>
          <a:prstGeom prst="rect">
            <a:avLst/>
          </a:prstGeom>
        </p:spPr>
      </p:pic>
      <p:pic>
        <p:nvPicPr>
          <p:cNvPr id="7" name="Picture 6">
            <a:extLst>
              <a:ext uri="{FF2B5EF4-FFF2-40B4-BE49-F238E27FC236}">
                <a16:creationId xmlns:a16="http://schemas.microsoft.com/office/drawing/2014/main" id="{C3ED4577-DFB5-C980-F7F0-DD22E13EE3A5}"/>
              </a:ext>
            </a:extLst>
          </p:cNvPr>
          <p:cNvPicPr>
            <a:picLocks noChangeAspect="1"/>
          </p:cNvPicPr>
          <p:nvPr/>
        </p:nvPicPr>
        <p:blipFill>
          <a:blip r:embed="rId4"/>
          <a:stretch>
            <a:fillRect/>
          </a:stretch>
        </p:blipFill>
        <p:spPr>
          <a:xfrm>
            <a:off x="9643204" y="1554640"/>
            <a:ext cx="1601263" cy="5220555"/>
          </a:xfrm>
          <a:prstGeom prst="rect">
            <a:avLst/>
          </a:prstGeom>
        </p:spPr>
      </p:pic>
      <p:pic>
        <p:nvPicPr>
          <p:cNvPr id="13" name="Picture 12">
            <a:extLst>
              <a:ext uri="{FF2B5EF4-FFF2-40B4-BE49-F238E27FC236}">
                <a16:creationId xmlns:a16="http://schemas.microsoft.com/office/drawing/2014/main" id="{87B490D8-8DC8-5A72-0D63-6FCD914B31B5}"/>
              </a:ext>
            </a:extLst>
          </p:cNvPr>
          <p:cNvPicPr>
            <a:picLocks noChangeAspect="1"/>
          </p:cNvPicPr>
          <p:nvPr/>
        </p:nvPicPr>
        <p:blipFill>
          <a:blip r:embed="rId5"/>
          <a:stretch>
            <a:fillRect/>
          </a:stretch>
        </p:blipFill>
        <p:spPr>
          <a:xfrm>
            <a:off x="5711426" y="4343173"/>
            <a:ext cx="1771897" cy="1762371"/>
          </a:xfrm>
          <a:prstGeom prst="rect">
            <a:avLst/>
          </a:prstGeom>
        </p:spPr>
      </p:pic>
      <p:pic>
        <p:nvPicPr>
          <p:cNvPr id="15" name="Picture 14">
            <a:extLst>
              <a:ext uri="{FF2B5EF4-FFF2-40B4-BE49-F238E27FC236}">
                <a16:creationId xmlns:a16="http://schemas.microsoft.com/office/drawing/2014/main" id="{53CE1B3B-8BA8-607B-E52D-FE67BEBFCB44}"/>
              </a:ext>
            </a:extLst>
          </p:cNvPr>
          <p:cNvPicPr>
            <a:picLocks noChangeAspect="1"/>
          </p:cNvPicPr>
          <p:nvPr/>
        </p:nvPicPr>
        <p:blipFill>
          <a:blip r:embed="rId6"/>
          <a:stretch>
            <a:fillRect/>
          </a:stretch>
        </p:blipFill>
        <p:spPr>
          <a:xfrm>
            <a:off x="5521868" y="1919061"/>
            <a:ext cx="3939828" cy="2245856"/>
          </a:xfrm>
          <a:prstGeom prst="rect">
            <a:avLst/>
          </a:prstGeom>
        </p:spPr>
      </p:pic>
      <p:pic>
        <p:nvPicPr>
          <p:cNvPr id="17" name="Picture 16">
            <a:extLst>
              <a:ext uri="{FF2B5EF4-FFF2-40B4-BE49-F238E27FC236}">
                <a16:creationId xmlns:a16="http://schemas.microsoft.com/office/drawing/2014/main" id="{5D7B972F-BE2E-CF80-B7D3-6AE139B86042}"/>
              </a:ext>
            </a:extLst>
          </p:cNvPr>
          <p:cNvPicPr>
            <a:picLocks noChangeAspect="1"/>
          </p:cNvPicPr>
          <p:nvPr/>
        </p:nvPicPr>
        <p:blipFill>
          <a:blip r:embed="rId7"/>
          <a:stretch>
            <a:fillRect/>
          </a:stretch>
        </p:blipFill>
        <p:spPr>
          <a:xfrm>
            <a:off x="7845552" y="4307933"/>
            <a:ext cx="1677452" cy="1809882"/>
          </a:xfrm>
          <a:prstGeom prst="rect">
            <a:avLst/>
          </a:prstGeom>
        </p:spPr>
      </p:pic>
    </p:spTree>
    <p:extLst>
      <p:ext uri="{BB962C8B-B14F-4D97-AF65-F5344CB8AC3E}">
        <p14:creationId xmlns:p14="http://schemas.microsoft.com/office/powerpoint/2010/main" val="39896170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D690D-2F36-2719-AA87-34226501BF93}"/>
            </a:ext>
          </a:extLst>
        </p:cNvPr>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58C27669-1446-5C88-B7B9-54EBE4A45089}"/>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B6CB7DBD-B2C1-7D99-1C2B-61D18F8DD17D}"/>
              </a:ext>
            </a:extLst>
          </p:cNvPr>
          <p:cNvPicPr>
            <a:picLocks noChangeAspect="1"/>
          </p:cNvPicPr>
          <p:nvPr/>
        </p:nvPicPr>
        <p:blipFill>
          <a:blip r:embed="rId3"/>
          <a:stretch>
            <a:fillRect/>
          </a:stretch>
        </p:blipFill>
        <p:spPr>
          <a:xfrm>
            <a:off x="8272854" y="427710"/>
            <a:ext cx="2924583" cy="1009791"/>
          </a:xfrm>
          <a:prstGeom prst="rect">
            <a:avLst/>
          </a:prstGeom>
        </p:spPr>
      </p:pic>
      <p:pic>
        <p:nvPicPr>
          <p:cNvPr id="6" name="Picture 5">
            <a:extLst>
              <a:ext uri="{FF2B5EF4-FFF2-40B4-BE49-F238E27FC236}">
                <a16:creationId xmlns:a16="http://schemas.microsoft.com/office/drawing/2014/main" id="{00408730-EEB2-523F-8CBE-6522FB83A434}"/>
              </a:ext>
            </a:extLst>
          </p:cNvPr>
          <p:cNvPicPr>
            <a:picLocks noChangeAspect="1"/>
          </p:cNvPicPr>
          <p:nvPr/>
        </p:nvPicPr>
        <p:blipFill>
          <a:blip r:embed="rId4"/>
          <a:stretch>
            <a:fillRect/>
          </a:stretch>
        </p:blipFill>
        <p:spPr>
          <a:xfrm>
            <a:off x="253214" y="519150"/>
            <a:ext cx="7983064" cy="5430008"/>
          </a:xfrm>
          <a:prstGeom prst="rect">
            <a:avLst/>
          </a:prstGeom>
        </p:spPr>
      </p:pic>
    </p:spTree>
    <p:extLst>
      <p:ext uri="{BB962C8B-B14F-4D97-AF65-F5344CB8AC3E}">
        <p14:creationId xmlns:p14="http://schemas.microsoft.com/office/powerpoint/2010/main" val="3629986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AD0A5-6BD5-53F4-730F-E089CC7739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11F7AC-3606-121F-304B-B00FE9CE6FA9}"/>
              </a:ext>
            </a:extLst>
          </p:cNvPr>
          <p:cNvSpPr>
            <a:spLocks noGrp="1"/>
          </p:cNvSpPr>
          <p:nvPr>
            <p:ph type="title"/>
          </p:nvPr>
        </p:nvSpPr>
        <p:spPr>
          <a:xfrm>
            <a:off x="1412654" y="1264881"/>
            <a:ext cx="9603275" cy="1049235"/>
          </a:xfrm>
        </p:spPr>
        <p:txBody>
          <a:bodyPr/>
          <a:lstStyle/>
          <a:p>
            <a:r>
              <a:rPr lang="en-US" b="1" cap="small"/>
              <a:t>Initiatives</a:t>
            </a:r>
          </a:p>
        </p:txBody>
      </p:sp>
      <p:sp>
        <p:nvSpPr>
          <p:cNvPr id="4" name="Content Placeholder 3">
            <a:extLst>
              <a:ext uri="{FF2B5EF4-FFF2-40B4-BE49-F238E27FC236}">
                <a16:creationId xmlns:a16="http://schemas.microsoft.com/office/drawing/2014/main" id="{C780B8DE-5DD1-9047-98D5-3B241709CB13}"/>
              </a:ext>
            </a:extLst>
          </p:cNvPr>
          <p:cNvSpPr>
            <a:spLocks noGrp="1"/>
          </p:cNvSpPr>
          <p:nvPr>
            <p:ph idx="1"/>
          </p:nvPr>
        </p:nvSpPr>
        <p:spPr>
          <a:xfrm>
            <a:off x="1451580" y="2015734"/>
            <a:ext cx="9745857" cy="3799140"/>
          </a:xfrm>
        </p:spPr>
        <p:txBody>
          <a:bodyPr>
            <a:normAutofit fontScale="77500" lnSpcReduction="20000"/>
          </a:bodyPr>
          <a:lstStyle/>
          <a:p>
            <a:pPr marL="0" indent="0">
              <a:buNone/>
            </a:pPr>
            <a:r>
              <a:rPr lang="en-US" sz="2200"/>
              <a:t>Hester Davis Falls</a:t>
            </a:r>
          </a:p>
          <a:p>
            <a:pPr marL="342900" indent="-342900"/>
            <a:r>
              <a:rPr lang="en-US" sz="2200"/>
              <a:t>Update to falls risk assessment</a:t>
            </a:r>
          </a:p>
          <a:p>
            <a:pPr marL="342900" indent="-342900"/>
            <a:r>
              <a:rPr lang="en-US" sz="2200"/>
              <a:t>Interventions based on scoring</a:t>
            </a:r>
          </a:p>
          <a:p>
            <a:pPr marL="800100" lvl="1" indent="-342900"/>
            <a:r>
              <a:rPr lang="en-US" sz="2000"/>
              <a:t>Updated signage</a:t>
            </a:r>
          </a:p>
          <a:p>
            <a:pPr marL="800100" lvl="1" indent="-342900"/>
            <a:r>
              <a:rPr lang="en-US" sz="2000"/>
              <a:t>Falls mats (coming soon)</a:t>
            </a:r>
          </a:p>
          <a:p>
            <a:pPr marL="342900" indent="-342900"/>
            <a:r>
              <a:rPr lang="en-US" sz="2200"/>
              <a:t>Scoring tools for:</a:t>
            </a:r>
          </a:p>
          <a:p>
            <a:pPr marL="800100" lvl="1" indent="-342900"/>
            <a:r>
              <a:rPr lang="en-US" sz="2000"/>
              <a:t>Inpatient</a:t>
            </a:r>
          </a:p>
          <a:p>
            <a:pPr marL="800100" lvl="1" indent="-342900"/>
            <a:r>
              <a:rPr lang="en-US" sz="2000"/>
              <a:t>Emergency Department</a:t>
            </a:r>
          </a:p>
          <a:p>
            <a:pPr marL="800100" lvl="1" indent="-342900"/>
            <a:r>
              <a:rPr lang="en-US" sz="2000"/>
              <a:t>Maternal</a:t>
            </a:r>
          </a:p>
          <a:p>
            <a:pPr marL="800100" lvl="1" indent="-342900"/>
            <a:r>
              <a:rPr lang="en-US" sz="2000"/>
              <a:t>Peri-Op</a:t>
            </a:r>
          </a:p>
          <a:p>
            <a:pPr marL="342900" indent="-342900"/>
            <a:r>
              <a:rPr lang="en-US" sz="2200"/>
              <a:t>Hester Davis Pressure Injury Prevention-coming soon!</a:t>
            </a:r>
          </a:p>
          <a:p>
            <a:pPr marL="342900" indent="-342900"/>
            <a:endParaRPr lang="en-US" sz="2200"/>
          </a:p>
        </p:txBody>
      </p:sp>
      <p:sp>
        <p:nvSpPr>
          <p:cNvPr id="9" name="Content Placeholder 2">
            <a:extLst>
              <a:ext uri="{FF2B5EF4-FFF2-40B4-BE49-F238E27FC236}">
                <a16:creationId xmlns:a16="http://schemas.microsoft.com/office/drawing/2014/main" id="{A492DC70-18CA-A241-FC0B-1A6CB8D0C4B7}"/>
              </a:ext>
            </a:extLst>
          </p:cNvPr>
          <p:cNvSpPr txBox="1">
            <a:spLocks/>
          </p:cNvSpPr>
          <p:nvPr/>
        </p:nvSpPr>
        <p:spPr>
          <a:xfrm>
            <a:off x="1459684" y="1864910"/>
            <a:ext cx="8551825"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10" name="Slide Number Placeholder 5">
            <a:extLst>
              <a:ext uri="{FF2B5EF4-FFF2-40B4-BE49-F238E27FC236}">
                <a16:creationId xmlns:a16="http://schemas.microsoft.com/office/drawing/2014/main" id="{B09F35D0-EBA2-A55F-4496-9667391F4E8B}"/>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45EED97F-4806-93A5-889D-B004EC69CF14}"/>
              </a:ext>
            </a:extLst>
          </p:cNvPr>
          <p:cNvPicPr>
            <a:picLocks noChangeAspect="1"/>
          </p:cNvPicPr>
          <p:nvPr/>
        </p:nvPicPr>
        <p:blipFill>
          <a:blip r:embed="rId3"/>
          <a:stretch>
            <a:fillRect/>
          </a:stretch>
        </p:blipFill>
        <p:spPr>
          <a:xfrm>
            <a:off x="8272854" y="427710"/>
            <a:ext cx="2924583" cy="1009791"/>
          </a:xfrm>
          <a:prstGeom prst="rect">
            <a:avLst/>
          </a:prstGeom>
        </p:spPr>
      </p:pic>
    </p:spTree>
    <p:extLst>
      <p:ext uri="{BB962C8B-B14F-4D97-AF65-F5344CB8AC3E}">
        <p14:creationId xmlns:p14="http://schemas.microsoft.com/office/powerpoint/2010/main" val="58125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451579" y="851326"/>
            <a:ext cx="3885531" cy="765042"/>
          </a:xfrm>
        </p:spPr>
        <p:txBody>
          <a:bodyPr>
            <a:normAutofit fontScale="90000"/>
          </a:bodyPr>
          <a:lstStyle/>
          <a:p>
            <a:r>
              <a:rPr lang="en-US" sz="5400" b="1" cap="small"/>
              <a:t>Presenters</a:t>
            </a:r>
            <a:br>
              <a:rPr lang="en-US" sz="1200" b="1" cap="small"/>
            </a:br>
            <a:br>
              <a:rPr lang="en-US" b="1" cap="small"/>
            </a:br>
            <a:endParaRPr lang="en-US" sz="5400" b="1" cap="small"/>
          </a:p>
        </p:txBody>
      </p: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a:xfrm>
            <a:off x="1451579" y="2015732"/>
            <a:ext cx="9603275" cy="3450613"/>
          </a:xfrm>
        </p:spPr>
        <p:txBody>
          <a:bodyPr>
            <a:normAutofit fontScale="70000" lnSpcReduction="20000"/>
          </a:bodyPr>
          <a:lstStyle/>
          <a:p>
            <a:pPr marL="0" indent="0">
              <a:spcBef>
                <a:spcPts val="0"/>
              </a:spcBef>
              <a:buNone/>
            </a:pPr>
            <a:r>
              <a:rPr lang="en-US" sz="2800" b="1" dirty="0"/>
              <a:t>Aurora Health Care</a:t>
            </a:r>
            <a:endParaRPr lang="en-US" sz="2800" dirty="0"/>
          </a:p>
          <a:p>
            <a:pPr marL="0" indent="0">
              <a:spcBef>
                <a:spcPts val="0"/>
              </a:spcBef>
              <a:buNone/>
            </a:pPr>
            <a:r>
              <a:rPr lang="en-US" sz="2800" dirty="0"/>
              <a:t>Laura Janssen, Professional Development Specialist</a:t>
            </a:r>
          </a:p>
          <a:p>
            <a:pPr marL="0" indent="0">
              <a:spcBef>
                <a:spcPts val="0"/>
              </a:spcBef>
              <a:buNone/>
            </a:pPr>
            <a:endParaRPr lang="en-US" sz="2800" dirty="0"/>
          </a:p>
          <a:p>
            <a:pPr marL="0" indent="0">
              <a:spcBef>
                <a:spcPts val="0"/>
              </a:spcBef>
              <a:buNone/>
            </a:pPr>
            <a:r>
              <a:rPr lang="en-US" sz="2800" b="1" dirty="0"/>
              <a:t>Bellin Health </a:t>
            </a:r>
          </a:p>
          <a:p>
            <a:pPr marL="0" indent="0">
              <a:spcBef>
                <a:spcPts val="0"/>
              </a:spcBef>
              <a:buNone/>
            </a:pPr>
            <a:r>
              <a:rPr lang="en-US" sz="2800" dirty="0"/>
              <a:t>Kelly Verhasselt, Professional Development Coordinator</a:t>
            </a:r>
          </a:p>
          <a:p>
            <a:pPr marL="0" indent="0">
              <a:spcBef>
                <a:spcPts val="0"/>
              </a:spcBef>
              <a:buNone/>
            </a:pPr>
            <a:endParaRPr lang="en-US" sz="2800" dirty="0"/>
          </a:p>
          <a:p>
            <a:pPr marL="0" indent="0">
              <a:spcBef>
                <a:spcPts val="0"/>
              </a:spcBef>
              <a:buNone/>
            </a:pPr>
            <a:r>
              <a:rPr lang="en-US" sz="2800" b="1" dirty="0"/>
              <a:t>HSHS Hospitals</a:t>
            </a:r>
          </a:p>
          <a:p>
            <a:pPr marL="0" indent="0">
              <a:spcBef>
                <a:spcPts val="0"/>
              </a:spcBef>
              <a:buNone/>
            </a:pPr>
            <a:r>
              <a:rPr lang="en-US" sz="2800" dirty="0"/>
              <a:t>Aly Mueller,  Clinical Nurse Educator</a:t>
            </a:r>
          </a:p>
          <a:p>
            <a:pPr marL="0" indent="0">
              <a:spcBef>
                <a:spcPts val="0"/>
              </a:spcBef>
              <a:buNone/>
            </a:pPr>
            <a:endParaRPr lang="en-US" sz="2800" b="1" dirty="0"/>
          </a:p>
          <a:p>
            <a:pPr marL="0" indent="0">
              <a:spcBef>
                <a:spcPts val="0"/>
              </a:spcBef>
              <a:buNone/>
            </a:pPr>
            <a:r>
              <a:rPr lang="en-US" sz="2800" b="1" dirty="0" err="1"/>
              <a:t>Prevea</a:t>
            </a:r>
            <a:r>
              <a:rPr lang="en-US" sz="2800" b="1" dirty="0"/>
              <a:t> Health Clinics</a:t>
            </a:r>
          </a:p>
          <a:p>
            <a:pPr marL="0" indent="0">
              <a:spcBef>
                <a:spcPts val="0"/>
              </a:spcBef>
              <a:buNone/>
            </a:pPr>
            <a:r>
              <a:rPr lang="en-US" sz="2800" dirty="0"/>
              <a:t>Sarah Schmidt, Talent Acquisition Specialist</a:t>
            </a:r>
          </a:p>
          <a:p>
            <a:pPr>
              <a:spcBef>
                <a:spcPts val="0"/>
              </a:spcBef>
            </a:pPr>
            <a:endParaRPr lang="en-US" sz="2800" dirty="0"/>
          </a:p>
          <a:p>
            <a:pPr marL="0" indent="0">
              <a:lnSpc>
                <a:spcPct val="100000"/>
              </a:lnSpc>
              <a:spcBef>
                <a:spcPts val="0"/>
              </a:spcBef>
              <a:buNone/>
            </a:pPr>
            <a:endParaRPr lang="en-US" sz="800" dirty="0"/>
          </a:p>
        </p:txBody>
      </p:sp>
      <p:sp>
        <p:nvSpPr>
          <p:cNvPr id="6" name="Slide Number Placeholder 5">
            <a:extLst>
              <a:ext uri="{FF2B5EF4-FFF2-40B4-BE49-F238E27FC236}">
                <a16:creationId xmlns:a16="http://schemas.microsoft.com/office/drawing/2014/main" id="{CD2B4135-2E24-473C-A639-710F2E6143B9}"/>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06238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412654" y="1264881"/>
            <a:ext cx="9603275" cy="1049235"/>
          </a:xfrm>
        </p:spPr>
        <p:txBody>
          <a:bodyPr/>
          <a:lstStyle/>
          <a:p>
            <a:r>
              <a:rPr lang="en-US" b="1" cap="small"/>
              <a:t>Initiatives (cont.)</a:t>
            </a:r>
          </a:p>
        </p:txBody>
      </p:sp>
      <p:sp>
        <p:nvSpPr>
          <p:cNvPr id="4" name="Content Placeholder 3">
            <a:extLst>
              <a:ext uri="{FF2B5EF4-FFF2-40B4-BE49-F238E27FC236}">
                <a16:creationId xmlns:a16="http://schemas.microsoft.com/office/drawing/2014/main" id="{8420A0B6-5549-48F5-8A37-1E3390F7A91A}"/>
              </a:ext>
            </a:extLst>
          </p:cNvPr>
          <p:cNvSpPr>
            <a:spLocks noGrp="1"/>
          </p:cNvSpPr>
          <p:nvPr>
            <p:ph idx="1"/>
          </p:nvPr>
        </p:nvSpPr>
        <p:spPr>
          <a:xfrm>
            <a:off x="1451580" y="2015734"/>
            <a:ext cx="9745857" cy="4026477"/>
          </a:xfrm>
        </p:spPr>
        <p:txBody>
          <a:bodyPr>
            <a:normAutofit/>
          </a:bodyPr>
          <a:lstStyle/>
          <a:p>
            <a:pPr marL="0" indent="0">
              <a:buNone/>
            </a:pPr>
            <a:r>
              <a:rPr lang="en-US" b="1"/>
              <a:t>Foley Free Hospital Wide</a:t>
            </a:r>
          </a:p>
          <a:p>
            <a:pPr marL="342900" indent="-342900"/>
            <a:r>
              <a:rPr lang="en-US"/>
              <a:t>Go-live date TBD</a:t>
            </a:r>
          </a:p>
          <a:p>
            <a:pPr marL="342900" indent="-342900"/>
            <a:r>
              <a:rPr lang="en-US"/>
              <a:t>Watch for updates on units prior to go-live</a:t>
            </a:r>
          </a:p>
        </p:txBody>
      </p:sp>
      <p:sp>
        <p:nvSpPr>
          <p:cNvPr id="9" name="Content Placeholder 2">
            <a:extLst>
              <a:ext uri="{FF2B5EF4-FFF2-40B4-BE49-F238E27FC236}">
                <a16:creationId xmlns:a16="http://schemas.microsoft.com/office/drawing/2014/main" id="{D9F94DAF-59B9-4983-AACC-5F7625447BCF}"/>
              </a:ext>
            </a:extLst>
          </p:cNvPr>
          <p:cNvSpPr txBox="1">
            <a:spLocks/>
          </p:cNvSpPr>
          <p:nvPr/>
        </p:nvSpPr>
        <p:spPr>
          <a:xfrm>
            <a:off x="1459684" y="1864910"/>
            <a:ext cx="8551825"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10" name="Slide Number Placeholder 5">
            <a:extLst>
              <a:ext uri="{FF2B5EF4-FFF2-40B4-BE49-F238E27FC236}">
                <a16:creationId xmlns:a16="http://schemas.microsoft.com/office/drawing/2014/main" id="{EA95F589-43C0-474C-989B-47CF52BA9D43}"/>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83AAF6D5-E6E2-43E8-BFBA-5B7291D9053D}"/>
              </a:ext>
            </a:extLst>
          </p:cNvPr>
          <p:cNvPicPr>
            <a:picLocks noChangeAspect="1"/>
          </p:cNvPicPr>
          <p:nvPr/>
        </p:nvPicPr>
        <p:blipFill>
          <a:blip r:embed="rId3"/>
          <a:stretch>
            <a:fillRect/>
          </a:stretch>
        </p:blipFill>
        <p:spPr>
          <a:xfrm>
            <a:off x="8272854" y="427710"/>
            <a:ext cx="2924583" cy="1009791"/>
          </a:xfrm>
          <a:prstGeom prst="rect">
            <a:avLst/>
          </a:prstGeom>
        </p:spPr>
      </p:pic>
    </p:spTree>
    <p:extLst>
      <p:ext uri="{BB962C8B-B14F-4D97-AF65-F5344CB8AC3E}">
        <p14:creationId xmlns:p14="http://schemas.microsoft.com/office/powerpoint/2010/main" val="27888970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logo&#10;&#10;AI-generated content may be incorrect.">
            <a:extLst>
              <a:ext uri="{FF2B5EF4-FFF2-40B4-BE49-F238E27FC236}">
                <a16:creationId xmlns:a16="http://schemas.microsoft.com/office/drawing/2014/main" id="{775368FD-785E-DA3A-520F-0E0BF5E2B5F5}"/>
              </a:ext>
            </a:extLst>
          </p:cNvPr>
          <p:cNvPicPr>
            <a:picLocks noChangeAspect="1"/>
          </p:cNvPicPr>
          <p:nvPr/>
        </p:nvPicPr>
        <p:blipFill>
          <a:blip r:embed="rId2"/>
          <a:stretch>
            <a:fillRect/>
          </a:stretch>
        </p:blipFill>
        <p:spPr>
          <a:xfrm>
            <a:off x="8272854" y="427710"/>
            <a:ext cx="2924583" cy="1009791"/>
          </a:xfrm>
          <a:prstGeom prst="rect">
            <a:avLst/>
          </a:prstGeom>
        </p:spPr>
      </p:pic>
      <p:sp>
        <p:nvSpPr>
          <p:cNvPr id="3" name="Content Placeholder 2">
            <a:extLst>
              <a:ext uri="{FF2B5EF4-FFF2-40B4-BE49-F238E27FC236}">
                <a16:creationId xmlns:a16="http://schemas.microsoft.com/office/drawing/2014/main" id="{0F613B45-63BB-440A-DFA5-2DA75E3A98E9}"/>
              </a:ext>
            </a:extLst>
          </p:cNvPr>
          <p:cNvSpPr>
            <a:spLocks noGrp="1"/>
          </p:cNvSpPr>
          <p:nvPr>
            <p:ph idx="1"/>
          </p:nvPr>
        </p:nvSpPr>
        <p:spPr>
          <a:xfrm>
            <a:off x="1451579" y="2015732"/>
            <a:ext cx="3294157" cy="4114920"/>
          </a:xfrm>
        </p:spPr>
        <p:txBody>
          <a:bodyPr>
            <a:normAutofit/>
          </a:bodyPr>
          <a:lstStyle/>
          <a:p>
            <a:r>
              <a:rPr lang="en-US"/>
              <a:t>Transition to Epic lab platform</a:t>
            </a:r>
          </a:p>
          <a:p>
            <a:r>
              <a:rPr lang="en-US"/>
              <a:t>Go live date 8/1/26</a:t>
            </a:r>
          </a:p>
          <a:p>
            <a:r>
              <a:rPr lang="en-US"/>
              <a:t>Will require scanning of patient armband</a:t>
            </a:r>
          </a:p>
          <a:p>
            <a:r>
              <a:rPr lang="en-US"/>
              <a:t>Tipsheets on Lab Learning Dashboard in Epic</a:t>
            </a:r>
          </a:p>
        </p:txBody>
      </p:sp>
      <p:sp>
        <p:nvSpPr>
          <p:cNvPr id="2" name="Title 1">
            <a:extLst>
              <a:ext uri="{FF2B5EF4-FFF2-40B4-BE49-F238E27FC236}">
                <a16:creationId xmlns:a16="http://schemas.microsoft.com/office/drawing/2014/main" id="{25756745-FA49-B78A-A8B7-6ACEB3D13222}"/>
              </a:ext>
            </a:extLst>
          </p:cNvPr>
          <p:cNvSpPr>
            <a:spLocks noGrp="1"/>
          </p:cNvSpPr>
          <p:nvPr>
            <p:ph type="title"/>
          </p:nvPr>
        </p:nvSpPr>
        <p:spPr>
          <a:xfrm>
            <a:off x="1451579" y="1196725"/>
            <a:ext cx="9603275" cy="1049235"/>
          </a:xfrm>
        </p:spPr>
        <p:txBody>
          <a:bodyPr/>
          <a:lstStyle/>
          <a:p>
            <a:r>
              <a:rPr lang="en-US" b="1"/>
              <a:t>Epic Beaker</a:t>
            </a:r>
          </a:p>
        </p:txBody>
      </p:sp>
      <p:pic>
        <p:nvPicPr>
          <p:cNvPr id="2050" name="x_x_x_image_1">
            <a:extLst>
              <a:ext uri="{FF2B5EF4-FFF2-40B4-BE49-F238E27FC236}">
                <a16:creationId xmlns:a16="http://schemas.microsoft.com/office/drawing/2014/main" id="{33413B53-1A10-F058-BA42-4358EA42EE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861" y="2015732"/>
            <a:ext cx="7435441" cy="3946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E7F56F8A-873D-F97A-7503-CDC354785128}"/>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812233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55496-9122-EC96-F6A5-6B3F912FC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EDDA0-3C5A-3977-0673-1D16AAA2093C}"/>
              </a:ext>
            </a:extLst>
          </p:cNvPr>
          <p:cNvSpPr>
            <a:spLocks noGrp="1"/>
          </p:cNvSpPr>
          <p:nvPr>
            <p:ph type="title"/>
          </p:nvPr>
        </p:nvSpPr>
        <p:spPr>
          <a:xfrm>
            <a:off x="1459684" y="932605"/>
            <a:ext cx="9603275" cy="1049235"/>
          </a:xfrm>
        </p:spPr>
        <p:txBody>
          <a:bodyPr/>
          <a:lstStyle/>
          <a:p>
            <a:r>
              <a:rPr lang="en-US" b="1" cap="small"/>
              <a:t>Expectations during a </a:t>
            </a:r>
            <a:br>
              <a:rPr lang="en-US" b="1" cap="small"/>
            </a:br>
            <a:r>
              <a:rPr lang="en-US" b="1" cap="small"/>
              <a:t>medical emergency</a:t>
            </a:r>
          </a:p>
        </p:txBody>
      </p:sp>
      <p:sp>
        <p:nvSpPr>
          <p:cNvPr id="9" name="Content Placeholder 2">
            <a:extLst>
              <a:ext uri="{FF2B5EF4-FFF2-40B4-BE49-F238E27FC236}">
                <a16:creationId xmlns:a16="http://schemas.microsoft.com/office/drawing/2014/main" id="{E4190A8B-941C-E4EA-AFEB-1F47FE1D7FC8}"/>
              </a:ext>
            </a:extLst>
          </p:cNvPr>
          <p:cNvSpPr txBox="1">
            <a:spLocks/>
          </p:cNvSpPr>
          <p:nvPr/>
        </p:nvSpPr>
        <p:spPr>
          <a:xfrm>
            <a:off x="1459684" y="1864910"/>
            <a:ext cx="8551825"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10" name="Slide Number Placeholder 5">
            <a:extLst>
              <a:ext uri="{FF2B5EF4-FFF2-40B4-BE49-F238E27FC236}">
                <a16:creationId xmlns:a16="http://schemas.microsoft.com/office/drawing/2014/main" id="{EE2322DC-1BC4-A809-9CEF-D1E2E95F90D4}"/>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22" name="Picture 21">
            <a:extLst>
              <a:ext uri="{FF2B5EF4-FFF2-40B4-BE49-F238E27FC236}">
                <a16:creationId xmlns:a16="http://schemas.microsoft.com/office/drawing/2014/main" id="{7A52D261-165B-BAF3-209F-37BFC0DAF0F9}"/>
              </a:ext>
            </a:extLst>
          </p:cNvPr>
          <p:cNvPicPr>
            <a:picLocks noChangeAspect="1"/>
          </p:cNvPicPr>
          <p:nvPr/>
        </p:nvPicPr>
        <p:blipFill>
          <a:blip r:embed="rId2"/>
          <a:stretch>
            <a:fillRect/>
          </a:stretch>
        </p:blipFill>
        <p:spPr>
          <a:xfrm>
            <a:off x="8272854" y="427710"/>
            <a:ext cx="2924583" cy="1009791"/>
          </a:xfrm>
          <a:prstGeom prst="rect">
            <a:avLst/>
          </a:prstGeom>
        </p:spPr>
      </p:pic>
      <p:sp>
        <p:nvSpPr>
          <p:cNvPr id="3" name="Content Placeholder 3">
            <a:extLst>
              <a:ext uri="{FF2B5EF4-FFF2-40B4-BE49-F238E27FC236}">
                <a16:creationId xmlns:a16="http://schemas.microsoft.com/office/drawing/2014/main" id="{163331CA-CE5D-1D35-175A-2A37381E33B8}"/>
              </a:ext>
            </a:extLst>
          </p:cNvPr>
          <p:cNvSpPr>
            <a:spLocks noGrp="1"/>
          </p:cNvSpPr>
          <p:nvPr>
            <p:ph idx="1"/>
          </p:nvPr>
        </p:nvSpPr>
        <p:spPr>
          <a:xfrm>
            <a:off x="1461606" y="2015735"/>
            <a:ext cx="9735831" cy="3834693"/>
          </a:xfrm>
        </p:spPr>
        <p:txBody>
          <a:bodyPr>
            <a:normAutofit/>
          </a:bodyPr>
          <a:lstStyle/>
          <a:p>
            <a:pPr marL="0" indent="0">
              <a:buNone/>
            </a:pPr>
            <a:r>
              <a:rPr lang="en-US"/>
              <a:t>If in patient room when medical emergency begins, remain in room to provide information and assist with care as requested (i.e., BLS).</a:t>
            </a:r>
          </a:p>
          <a:p>
            <a:pPr marL="0" indent="0">
              <a:buNone/>
            </a:pPr>
            <a:r>
              <a:rPr lang="en-US"/>
              <a:t>If assigned to patient experiencing medical emergency but not in room, respond, and wait to determine if space allows entrance.</a:t>
            </a:r>
          </a:p>
          <a:p>
            <a:pPr marL="0" indent="0">
              <a:buNone/>
            </a:pPr>
            <a:r>
              <a:rPr lang="en-US"/>
              <a:t>If not assigned to patient experiencing medical emergency, assist within rest of the department. Please do not respond to room experiencing medical emergency.</a:t>
            </a:r>
          </a:p>
        </p:txBody>
      </p:sp>
    </p:spTree>
    <p:extLst>
      <p:ext uri="{BB962C8B-B14F-4D97-AF65-F5344CB8AC3E}">
        <p14:creationId xmlns:p14="http://schemas.microsoft.com/office/powerpoint/2010/main" val="3815091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645F-03B2-3512-9E18-1F4050902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F64060-6601-9B83-59C7-088437C1787C}"/>
              </a:ext>
            </a:extLst>
          </p:cNvPr>
          <p:cNvSpPr>
            <a:spLocks noGrp="1"/>
          </p:cNvSpPr>
          <p:nvPr>
            <p:ph type="title"/>
          </p:nvPr>
        </p:nvSpPr>
        <p:spPr>
          <a:xfrm>
            <a:off x="1451579" y="1196725"/>
            <a:ext cx="9603275" cy="1049235"/>
          </a:xfrm>
        </p:spPr>
        <p:txBody>
          <a:bodyPr/>
          <a:lstStyle/>
          <a:p>
            <a:r>
              <a:rPr lang="en-US" b="1"/>
              <a:t>Student Opportunities</a:t>
            </a:r>
          </a:p>
        </p:txBody>
      </p:sp>
      <p:sp>
        <p:nvSpPr>
          <p:cNvPr id="3" name="Content Placeholder 2">
            <a:extLst>
              <a:ext uri="{FF2B5EF4-FFF2-40B4-BE49-F238E27FC236}">
                <a16:creationId xmlns:a16="http://schemas.microsoft.com/office/drawing/2014/main" id="{3D1AF2B5-3982-28C3-5CC4-80FD960C4D37}"/>
              </a:ext>
            </a:extLst>
          </p:cNvPr>
          <p:cNvSpPr>
            <a:spLocks noGrp="1"/>
          </p:cNvSpPr>
          <p:nvPr>
            <p:ph idx="1"/>
          </p:nvPr>
        </p:nvSpPr>
        <p:spPr/>
        <p:txBody>
          <a:bodyPr/>
          <a:lstStyle/>
          <a:p>
            <a:r>
              <a:rPr lang="en-US"/>
              <a:t>HSHS Scholars program</a:t>
            </a:r>
          </a:p>
          <a:p>
            <a:pPr lvl="1">
              <a:buFont typeface="Courier New" panose="020B0604020202020204" pitchFamily="34" charset="0"/>
              <a:buChar char="o"/>
            </a:pPr>
            <a:r>
              <a:rPr lang="en-US"/>
              <a:t>Scholarship funding (up to $10,000) for commitment to work at HSHS following nurse licensure</a:t>
            </a:r>
          </a:p>
          <a:p>
            <a:r>
              <a:rPr lang="en-US"/>
              <a:t>Summer nurse intern program</a:t>
            </a:r>
          </a:p>
          <a:p>
            <a:pPr lvl="1">
              <a:buFont typeface="Courier New" panose="020B0604020202020204" pitchFamily="34" charset="0"/>
              <a:buChar char="o"/>
            </a:pPr>
            <a:r>
              <a:rPr lang="en-US"/>
              <a:t>Four-week experience for students who have completed at least 1 MedSurg clinical</a:t>
            </a:r>
          </a:p>
          <a:p>
            <a:pPr lvl="1">
              <a:buFont typeface="Courier New" panose="020B0604020202020204" pitchFamily="34" charset="0"/>
              <a:buChar char="o"/>
            </a:pPr>
            <a:r>
              <a:rPr lang="en-US"/>
              <a:t>Shadowing experience (2 weeks MedSurg, 2 weeks specialty)</a:t>
            </a:r>
          </a:p>
          <a:p>
            <a:pPr lvl="1">
              <a:buFont typeface="Courier New" panose="020B0604020202020204" pitchFamily="34" charset="0"/>
              <a:buChar char="o"/>
            </a:pPr>
            <a:r>
              <a:rPr lang="en-US"/>
              <a:t>Practice assessments, see day to day life of an RN</a:t>
            </a:r>
          </a:p>
          <a:p>
            <a:pPr lvl="1">
              <a:buFont typeface="Courier New" panose="020B0604020202020204" pitchFamily="34" charset="0"/>
              <a:buChar char="o"/>
            </a:pPr>
            <a:r>
              <a:rPr lang="en-US"/>
              <a:t>Goal to retain interns into Nurse Extern 1 positions</a:t>
            </a:r>
          </a:p>
        </p:txBody>
      </p:sp>
      <p:pic>
        <p:nvPicPr>
          <p:cNvPr id="5" name="Picture 4" descr="A qr code with blue text&#10;&#10;AI-generated content may be incorrect.">
            <a:extLst>
              <a:ext uri="{FF2B5EF4-FFF2-40B4-BE49-F238E27FC236}">
                <a16:creationId xmlns:a16="http://schemas.microsoft.com/office/drawing/2014/main" id="{E607408E-EAA9-9C76-CD82-2825376BD010}"/>
              </a:ext>
            </a:extLst>
          </p:cNvPr>
          <p:cNvPicPr>
            <a:picLocks noChangeAspect="1"/>
          </p:cNvPicPr>
          <p:nvPr/>
        </p:nvPicPr>
        <p:blipFill>
          <a:blip r:embed="rId2"/>
          <a:stretch>
            <a:fillRect/>
          </a:stretch>
        </p:blipFill>
        <p:spPr>
          <a:xfrm>
            <a:off x="10555654" y="2121144"/>
            <a:ext cx="1143000" cy="1619250"/>
          </a:xfrm>
          <a:prstGeom prst="rect">
            <a:avLst/>
          </a:prstGeom>
        </p:spPr>
      </p:pic>
      <p:sp>
        <p:nvSpPr>
          <p:cNvPr id="4" name="Slide Number Placeholder 5">
            <a:extLst>
              <a:ext uri="{FF2B5EF4-FFF2-40B4-BE49-F238E27FC236}">
                <a16:creationId xmlns:a16="http://schemas.microsoft.com/office/drawing/2014/main" id="{A9EE74A6-8BFE-C2AD-25C9-5CC20D8E8055}"/>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2189394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758F2-61B1-4C52-BE17-E48E73E3D1EF}"/>
              </a:ext>
            </a:extLst>
          </p:cNvPr>
          <p:cNvSpPr>
            <a:spLocks noGrp="1"/>
          </p:cNvSpPr>
          <p:nvPr>
            <p:ph type="title"/>
          </p:nvPr>
        </p:nvSpPr>
        <p:spPr>
          <a:xfrm>
            <a:off x="1294362" y="1039726"/>
            <a:ext cx="9603275" cy="1049235"/>
          </a:xfrm>
        </p:spPr>
        <p:txBody>
          <a:bodyPr>
            <a:normAutofit/>
          </a:bodyPr>
          <a:lstStyle/>
          <a:p>
            <a:r>
              <a:rPr lang="en-US" sz="4800" b="1" cap="small"/>
              <a:t>Prevea Health Clinics</a:t>
            </a:r>
          </a:p>
        </p:txBody>
      </p:sp>
      <p:sp>
        <p:nvSpPr>
          <p:cNvPr id="3" name="Content Placeholder 2">
            <a:extLst>
              <a:ext uri="{FF2B5EF4-FFF2-40B4-BE49-F238E27FC236}">
                <a16:creationId xmlns:a16="http://schemas.microsoft.com/office/drawing/2014/main" id="{5F9B3402-A939-4481-8C7E-87A1021277DE}"/>
              </a:ext>
            </a:extLst>
          </p:cNvPr>
          <p:cNvSpPr>
            <a:spLocks noGrp="1"/>
          </p:cNvSpPr>
          <p:nvPr>
            <p:ph idx="1"/>
          </p:nvPr>
        </p:nvSpPr>
        <p:spPr>
          <a:xfrm>
            <a:off x="1157796" y="2015732"/>
            <a:ext cx="4131564" cy="3009938"/>
          </a:xfrm>
        </p:spPr>
        <p:txBody>
          <a:bodyPr>
            <a:normAutofit fontScale="77500" lnSpcReduction="20000"/>
          </a:bodyPr>
          <a:lstStyle/>
          <a:p>
            <a:pPr marL="0" indent="0">
              <a:lnSpc>
                <a:spcPct val="100000"/>
              </a:lnSpc>
              <a:spcBef>
                <a:spcPts val="0"/>
              </a:spcBef>
              <a:buNone/>
            </a:pPr>
            <a:r>
              <a:rPr lang="en-US" sz="2800" b="1"/>
              <a:t>Sarah Schmidt</a:t>
            </a:r>
            <a:br>
              <a:rPr lang="en-US" sz="2800" b="1" dirty="0"/>
            </a:br>
            <a:r>
              <a:rPr lang="en-US" sz="2800"/>
              <a:t>Talent Acquisition Specialist</a:t>
            </a:r>
          </a:p>
          <a:p>
            <a:pPr marL="0" indent="0">
              <a:lnSpc>
                <a:spcPct val="100000"/>
              </a:lnSpc>
              <a:spcBef>
                <a:spcPts val="0"/>
              </a:spcBef>
              <a:buNone/>
            </a:pPr>
            <a:r>
              <a:rPr lang="en-US" sz="2800" dirty="0">
                <a:hlinkClick r:id="rId3"/>
              </a:rPr>
              <a:t>Sarah.Schmidt@prevea.com</a:t>
            </a:r>
            <a:r>
              <a:rPr lang="en-US" sz="2800" dirty="0"/>
              <a:t> </a:t>
            </a:r>
          </a:p>
          <a:p>
            <a:pPr marL="0" indent="0">
              <a:lnSpc>
                <a:spcPct val="100000"/>
              </a:lnSpc>
              <a:spcBef>
                <a:spcPts val="0"/>
              </a:spcBef>
              <a:buNone/>
            </a:pPr>
            <a:r>
              <a:rPr lang="en-US" sz="2800"/>
              <a:t>920-429-1779</a:t>
            </a:r>
          </a:p>
          <a:p>
            <a:pPr marL="0" indent="0">
              <a:lnSpc>
                <a:spcPct val="100000"/>
              </a:lnSpc>
              <a:spcBef>
                <a:spcPts val="0"/>
              </a:spcBef>
              <a:buNone/>
            </a:pPr>
            <a:endParaRPr lang="en-US" sz="2800"/>
          </a:p>
          <a:p>
            <a:pPr marL="0" indent="0">
              <a:lnSpc>
                <a:spcPct val="100000"/>
              </a:lnSpc>
              <a:spcBef>
                <a:spcPts val="0"/>
              </a:spcBef>
              <a:buNone/>
            </a:pPr>
            <a:r>
              <a:rPr lang="en-US" sz="2800" b="1"/>
              <a:t>Nicole Mroczynski</a:t>
            </a:r>
          </a:p>
          <a:p>
            <a:pPr marL="0" indent="0">
              <a:lnSpc>
                <a:spcPct val="100000"/>
              </a:lnSpc>
              <a:spcBef>
                <a:spcPts val="0"/>
              </a:spcBef>
              <a:buNone/>
            </a:pPr>
            <a:r>
              <a:rPr lang="en-US" sz="2800"/>
              <a:t>Clinical Educator</a:t>
            </a:r>
          </a:p>
          <a:p>
            <a:pPr marL="0" indent="0">
              <a:lnSpc>
                <a:spcPct val="100000"/>
              </a:lnSpc>
              <a:spcBef>
                <a:spcPts val="0"/>
              </a:spcBef>
              <a:buNone/>
            </a:pPr>
            <a:endParaRPr lang="en-US" sz="2800" dirty="0"/>
          </a:p>
          <a:p>
            <a:pPr marL="0" indent="0">
              <a:lnSpc>
                <a:spcPct val="100000"/>
              </a:lnSpc>
              <a:spcBef>
                <a:spcPts val="0"/>
              </a:spcBef>
              <a:buNone/>
            </a:pPr>
            <a:r>
              <a:rPr lang="en-US" sz="2800" b="1"/>
              <a:t>Robin Nau</a:t>
            </a:r>
          </a:p>
          <a:p>
            <a:pPr marL="0" indent="0">
              <a:lnSpc>
                <a:spcPct val="100000"/>
              </a:lnSpc>
              <a:spcBef>
                <a:spcPts val="0"/>
              </a:spcBef>
              <a:buNone/>
            </a:pPr>
            <a:r>
              <a:rPr lang="en-US" sz="2800"/>
              <a:t>Clinical Educator – NEW! </a:t>
            </a:r>
            <a:endParaRPr lang="en-US" sz="2800" dirty="0"/>
          </a:p>
          <a:p>
            <a:pPr marL="0" indent="0">
              <a:buNone/>
            </a:pPr>
            <a:endParaRPr lang="en-US"/>
          </a:p>
        </p:txBody>
      </p:sp>
      <p:pic>
        <p:nvPicPr>
          <p:cNvPr id="1028" name="Picture 4" descr="Prevea Health">
            <a:extLst>
              <a:ext uri="{FF2B5EF4-FFF2-40B4-BE49-F238E27FC236}">
                <a16:creationId xmlns:a16="http://schemas.microsoft.com/office/drawing/2014/main" id="{C86E10C6-34A5-4EF8-A02B-8963EFBB1E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4936" y="396962"/>
            <a:ext cx="1428750" cy="619125"/>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F5522DAB-7A2C-4F02-931D-33C383F6411C}"/>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6" name="Picture 5" descr="A person with long blonde hair&#10;&#10;Description automatically generated">
            <a:extLst>
              <a:ext uri="{FF2B5EF4-FFF2-40B4-BE49-F238E27FC236}">
                <a16:creationId xmlns:a16="http://schemas.microsoft.com/office/drawing/2014/main" id="{B44B264A-D74D-94ED-35C8-B6B20F4EC839}"/>
              </a:ext>
            </a:extLst>
          </p:cNvPr>
          <p:cNvPicPr>
            <a:picLocks noChangeAspect="1"/>
          </p:cNvPicPr>
          <p:nvPr/>
        </p:nvPicPr>
        <p:blipFill>
          <a:blip r:embed="rId5"/>
          <a:stretch>
            <a:fillRect/>
          </a:stretch>
        </p:blipFill>
        <p:spPr>
          <a:xfrm>
            <a:off x="5196108" y="1904231"/>
            <a:ext cx="2072505" cy="2072505"/>
          </a:xfrm>
          <a:prstGeom prst="rect">
            <a:avLst/>
          </a:prstGeom>
          <a:ln>
            <a:noFill/>
          </a:ln>
          <a:effectLst>
            <a:softEdge rad="112500"/>
          </a:effectLst>
        </p:spPr>
      </p:pic>
      <p:pic>
        <p:nvPicPr>
          <p:cNvPr id="7" name="Picture 6">
            <a:extLst>
              <a:ext uri="{FF2B5EF4-FFF2-40B4-BE49-F238E27FC236}">
                <a16:creationId xmlns:a16="http://schemas.microsoft.com/office/drawing/2014/main" id="{9B5F293E-508C-372C-5A74-CCEBFB17DDBF}"/>
              </a:ext>
            </a:extLst>
          </p:cNvPr>
          <p:cNvPicPr>
            <a:picLocks noChangeAspect="1"/>
          </p:cNvPicPr>
          <p:nvPr/>
        </p:nvPicPr>
        <p:blipFill>
          <a:blip r:embed="rId6"/>
          <a:stretch>
            <a:fillRect/>
          </a:stretch>
        </p:blipFill>
        <p:spPr>
          <a:xfrm>
            <a:off x="8009631" y="2015734"/>
            <a:ext cx="3824502" cy="4069489"/>
          </a:xfrm>
          <a:prstGeom prst="rect">
            <a:avLst/>
          </a:prstGeom>
          <a:ln>
            <a:noFill/>
          </a:ln>
          <a:effectLst>
            <a:softEdge rad="112500"/>
          </a:effectLst>
        </p:spPr>
      </p:pic>
    </p:spTree>
    <p:extLst>
      <p:ext uri="{BB962C8B-B14F-4D97-AF65-F5344CB8AC3E}">
        <p14:creationId xmlns:p14="http://schemas.microsoft.com/office/powerpoint/2010/main" val="5122981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9C7D1-D286-4369-934A-5FDA7A31720C}"/>
              </a:ext>
            </a:extLst>
          </p:cNvPr>
          <p:cNvSpPr>
            <a:spLocks noGrp="1"/>
          </p:cNvSpPr>
          <p:nvPr>
            <p:ph type="title"/>
          </p:nvPr>
        </p:nvSpPr>
        <p:spPr>
          <a:xfrm>
            <a:off x="1380559" y="1170886"/>
            <a:ext cx="9603275" cy="732731"/>
          </a:xfrm>
        </p:spPr>
        <p:txBody>
          <a:bodyPr/>
          <a:lstStyle/>
          <a:p>
            <a:r>
              <a:rPr lang="en-US" b="1" cap="small"/>
              <a:t>Types of Rotations</a:t>
            </a:r>
          </a:p>
        </p:txBody>
      </p:sp>
      <p:sp>
        <p:nvSpPr>
          <p:cNvPr id="3" name="Content Placeholder 2">
            <a:extLst>
              <a:ext uri="{FF2B5EF4-FFF2-40B4-BE49-F238E27FC236}">
                <a16:creationId xmlns:a16="http://schemas.microsoft.com/office/drawing/2014/main" id="{8B262DB2-0AB5-444B-BD2C-25D2A819AF42}"/>
              </a:ext>
            </a:extLst>
          </p:cNvPr>
          <p:cNvSpPr>
            <a:spLocks noGrp="1"/>
          </p:cNvSpPr>
          <p:nvPr>
            <p:ph idx="1"/>
          </p:nvPr>
        </p:nvSpPr>
        <p:spPr>
          <a:xfrm>
            <a:off x="1477706" y="1903617"/>
            <a:ext cx="10038055" cy="4199723"/>
          </a:xfrm>
        </p:spPr>
        <p:txBody>
          <a:bodyPr numCol="2">
            <a:normAutofit/>
          </a:bodyPr>
          <a:lstStyle/>
          <a:p>
            <a:r>
              <a:rPr lang="en-US" altLang="en-US" dirty="0"/>
              <a:t>Medical Residents</a:t>
            </a:r>
          </a:p>
          <a:p>
            <a:r>
              <a:rPr lang="en-US" altLang="en-US" dirty="0"/>
              <a:t>Medical Students</a:t>
            </a:r>
          </a:p>
          <a:p>
            <a:r>
              <a:rPr lang="en-US" altLang="en-US" dirty="0"/>
              <a:t>PA and NP</a:t>
            </a:r>
          </a:p>
          <a:p>
            <a:r>
              <a:rPr lang="en-US" altLang="en-US" dirty="0"/>
              <a:t>Therapy, including PT(A)/OT(A)</a:t>
            </a:r>
          </a:p>
          <a:p>
            <a:r>
              <a:rPr lang="en-US" altLang="en-US" dirty="0"/>
              <a:t>Medical Assistant</a:t>
            </a:r>
          </a:p>
          <a:p>
            <a:r>
              <a:rPr lang="en-US" altLang="en-US" dirty="0"/>
              <a:t>LPN</a:t>
            </a:r>
          </a:p>
          <a:p>
            <a:r>
              <a:rPr lang="en-US" altLang="en-US" dirty="0"/>
              <a:t>Surgical Technician – at ASC </a:t>
            </a:r>
          </a:p>
          <a:p>
            <a:r>
              <a:rPr lang="en-US" altLang="en-US" dirty="0"/>
              <a:t>Medical Laboratory</a:t>
            </a:r>
          </a:p>
          <a:p>
            <a:r>
              <a:rPr lang="en-US" altLang="en-US" dirty="0"/>
              <a:t>Healthcare Business</a:t>
            </a:r>
          </a:p>
          <a:p>
            <a:r>
              <a:rPr lang="en-US" altLang="en-US" dirty="0"/>
              <a:t>BSN Transitions</a:t>
            </a:r>
          </a:p>
          <a:p>
            <a:r>
              <a:rPr lang="en-US" altLang="en-US" dirty="0"/>
              <a:t>Radiography</a:t>
            </a:r>
          </a:p>
          <a:p>
            <a:r>
              <a:rPr lang="en-US" altLang="en-US" dirty="0"/>
              <a:t>Mammography</a:t>
            </a:r>
          </a:p>
          <a:p>
            <a:r>
              <a:rPr lang="en-US" altLang="en-US" dirty="0"/>
              <a:t>Ultrasound OB/GYN</a:t>
            </a:r>
          </a:p>
          <a:p>
            <a:r>
              <a:rPr lang="en-US" altLang="en-US" dirty="0"/>
              <a:t>Ophthalmology</a:t>
            </a:r>
          </a:p>
          <a:p>
            <a:r>
              <a:rPr lang="en-US" altLang="en-US" dirty="0"/>
              <a:t>Neurotechnology</a:t>
            </a:r>
          </a:p>
        </p:txBody>
      </p:sp>
      <p:pic>
        <p:nvPicPr>
          <p:cNvPr id="5" name="Picture 4" descr="Prevea Health">
            <a:extLst>
              <a:ext uri="{FF2B5EF4-FFF2-40B4-BE49-F238E27FC236}">
                <a16:creationId xmlns:a16="http://schemas.microsoft.com/office/drawing/2014/main" id="{E4ED12D9-BE25-4766-8C4D-119C41F51B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4936" y="396962"/>
            <a:ext cx="1428750" cy="619125"/>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a:extLst>
              <a:ext uri="{FF2B5EF4-FFF2-40B4-BE49-F238E27FC236}">
                <a16:creationId xmlns:a16="http://schemas.microsoft.com/office/drawing/2014/main" id="{F69BD035-D39B-4BDA-9433-8F559B22E141}"/>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1" name="Picture 10" descr="A stethoscope formed in a heart">
            <a:extLst>
              <a:ext uri="{FF2B5EF4-FFF2-40B4-BE49-F238E27FC236}">
                <a16:creationId xmlns:a16="http://schemas.microsoft.com/office/drawing/2014/main" id="{F1960774-8D1D-F8B4-EB29-4C2412EC7CAC}"/>
              </a:ext>
            </a:extLst>
          </p:cNvPr>
          <p:cNvPicPr>
            <a:picLocks noChangeAspect="1"/>
          </p:cNvPicPr>
          <p:nvPr/>
        </p:nvPicPr>
        <p:blipFill>
          <a:blip r:embed="rId4"/>
          <a:stretch>
            <a:fillRect/>
          </a:stretch>
        </p:blipFill>
        <p:spPr>
          <a:xfrm>
            <a:off x="6596022" y="201658"/>
            <a:ext cx="2323777" cy="14965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966660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14F70-632E-497C-98DB-43A2FDEA4FAB}"/>
              </a:ext>
            </a:extLst>
          </p:cNvPr>
          <p:cNvSpPr>
            <a:spLocks noGrp="1"/>
          </p:cNvSpPr>
          <p:nvPr>
            <p:ph type="title"/>
          </p:nvPr>
        </p:nvSpPr>
        <p:spPr>
          <a:xfrm>
            <a:off x="1451580" y="1134603"/>
            <a:ext cx="9603275" cy="664148"/>
          </a:xfrm>
        </p:spPr>
        <p:txBody>
          <a:bodyPr/>
          <a:lstStyle/>
          <a:p>
            <a:r>
              <a:rPr lang="en-US" b="1" cap="small" dirty="0"/>
              <a:t>Requests / Onboarding</a:t>
            </a:r>
          </a:p>
        </p:txBody>
      </p:sp>
      <p:sp>
        <p:nvSpPr>
          <p:cNvPr id="3" name="Content Placeholder 2">
            <a:extLst>
              <a:ext uri="{FF2B5EF4-FFF2-40B4-BE49-F238E27FC236}">
                <a16:creationId xmlns:a16="http://schemas.microsoft.com/office/drawing/2014/main" id="{560B6CCC-451F-45E1-B622-19F5C496690F}"/>
              </a:ext>
            </a:extLst>
          </p:cNvPr>
          <p:cNvSpPr>
            <a:spLocks noGrp="1"/>
          </p:cNvSpPr>
          <p:nvPr>
            <p:ph idx="1"/>
          </p:nvPr>
        </p:nvSpPr>
        <p:spPr>
          <a:xfrm>
            <a:off x="1451580" y="2015734"/>
            <a:ext cx="10455717" cy="2787377"/>
          </a:xfrm>
        </p:spPr>
        <p:txBody>
          <a:bodyPr>
            <a:noAutofit/>
          </a:bodyPr>
          <a:lstStyle/>
          <a:p>
            <a:r>
              <a:rPr lang="en-US" sz="2400" dirty="0"/>
              <a:t>For NP, PA, non-MCW Medical Student, Social Work, Dietetics, and Therapy rotations, use </a:t>
            </a:r>
            <a:r>
              <a:rPr lang="en-US" sz="2400" b="1" dirty="0"/>
              <a:t>www.myclinicalexchange.com </a:t>
            </a:r>
            <a:r>
              <a:rPr lang="en-US" sz="2400" dirty="0"/>
              <a:t>to submit rotation requests and complete compliance items.</a:t>
            </a:r>
          </a:p>
          <a:p>
            <a:pPr lvl="1"/>
            <a:r>
              <a:rPr lang="en-US" sz="2400" dirty="0"/>
              <a:t>Forms have been updated (Application and Attestation)</a:t>
            </a:r>
          </a:p>
          <a:p>
            <a:pPr lvl="1"/>
            <a:r>
              <a:rPr lang="en-US" sz="2400" dirty="0"/>
              <a:t>Only fee for this is the </a:t>
            </a:r>
            <a:r>
              <a:rPr lang="en-US" sz="2400" dirty="0" err="1"/>
              <a:t>mCE</a:t>
            </a:r>
            <a:r>
              <a:rPr lang="en-US" sz="2400" dirty="0"/>
              <a:t> fee ($39.50/annually) isn’t associated with </a:t>
            </a:r>
            <a:r>
              <a:rPr lang="en-US" sz="2400" dirty="0" err="1"/>
              <a:t>Prevea</a:t>
            </a:r>
            <a:endParaRPr lang="en-US" sz="2400" dirty="0"/>
          </a:p>
          <a:p>
            <a:r>
              <a:rPr lang="en-US" sz="2400" dirty="0"/>
              <a:t>All other programs use the traditional GGBHA process. </a:t>
            </a:r>
          </a:p>
          <a:p>
            <a:pPr lvl="1"/>
            <a:r>
              <a:rPr lang="en-US" sz="2400" dirty="0"/>
              <a:t>Phone number required for Epic Access</a:t>
            </a:r>
          </a:p>
        </p:txBody>
      </p:sp>
      <p:sp>
        <p:nvSpPr>
          <p:cNvPr id="6" name="Slide Number Placeholder 5">
            <a:extLst>
              <a:ext uri="{FF2B5EF4-FFF2-40B4-BE49-F238E27FC236}">
                <a16:creationId xmlns:a16="http://schemas.microsoft.com/office/drawing/2014/main" id="{26E0B975-CE09-2294-EBB9-5A32EEF6D6D1}"/>
              </a:ext>
            </a:extLst>
          </p:cNvPr>
          <p:cNvSpPr txBox="1">
            <a:spLocks/>
          </p:cNvSpPr>
          <p:nvPr/>
        </p:nvSpPr>
        <p:spPr>
          <a:xfrm>
            <a:off x="11242518" y="6406431"/>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7" name="Picture 6" descr="Prevea Health">
            <a:extLst>
              <a:ext uri="{FF2B5EF4-FFF2-40B4-BE49-F238E27FC236}">
                <a16:creationId xmlns:a16="http://schemas.microsoft.com/office/drawing/2014/main" id="{A2BE755D-A454-CC4A-0D45-E53684C19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4936" y="396962"/>
            <a:ext cx="1428750" cy="619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530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44C45-AC35-F8EA-7F66-BC16FD7F547C}"/>
              </a:ext>
            </a:extLst>
          </p:cNvPr>
          <p:cNvSpPr>
            <a:spLocks noGrp="1"/>
          </p:cNvSpPr>
          <p:nvPr>
            <p:ph type="title"/>
          </p:nvPr>
        </p:nvSpPr>
        <p:spPr>
          <a:xfrm>
            <a:off x="1451579" y="1114697"/>
            <a:ext cx="9603275" cy="739057"/>
          </a:xfrm>
        </p:spPr>
        <p:txBody>
          <a:bodyPr>
            <a:normAutofit/>
          </a:bodyPr>
          <a:lstStyle/>
          <a:p>
            <a:r>
              <a:rPr lang="en-US" b="1" dirty="0"/>
              <a:t>Facilities Updates	</a:t>
            </a:r>
          </a:p>
        </p:txBody>
      </p:sp>
      <p:sp>
        <p:nvSpPr>
          <p:cNvPr id="3" name="Content Placeholder 2">
            <a:extLst>
              <a:ext uri="{FF2B5EF4-FFF2-40B4-BE49-F238E27FC236}">
                <a16:creationId xmlns:a16="http://schemas.microsoft.com/office/drawing/2014/main" id="{9402232C-69AF-235D-4EA8-1B38D7D158E6}"/>
              </a:ext>
            </a:extLst>
          </p:cNvPr>
          <p:cNvSpPr>
            <a:spLocks noGrp="1"/>
          </p:cNvSpPr>
          <p:nvPr>
            <p:ph idx="1"/>
          </p:nvPr>
        </p:nvSpPr>
        <p:spPr>
          <a:xfrm>
            <a:off x="1451579" y="2015734"/>
            <a:ext cx="4158849" cy="3450613"/>
          </a:xfrm>
        </p:spPr>
        <p:txBody>
          <a:bodyPr>
            <a:normAutofit lnSpcReduction="10000"/>
          </a:bodyPr>
          <a:lstStyle/>
          <a:p>
            <a:pPr>
              <a:lnSpc>
                <a:spcPct val="110000"/>
              </a:lnSpc>
            </a:pPr>
            <a:r>
              <a:rPr lang="en-US" sz="1700" dirty="0"/>
              <a:t>Name Change - </a:t>
            </a:r>
            <a:r>
              <a:rPr lang="en-US" sz="1700" b="1" dirty="0" err="1"/>
              <a:t>Prevea</a:t>
            </a:r>
            <a:r>
              <a:rPr lang="en-US" sz="1700" b="1" dirty="0"/>
              <a:t> Health – Green Bay (1860 Shawano Ave)</a:t>
            </a:r>
          </a:p>
          <a:p>
            <a:pPr lvl="1">
              <a:lnSpc>
                <a:spcPct val="110000"/>
              </a:lnSpc>
            </a:pPr>
            <a:r>
              <a:rPr lang="en-US" sz="1500" dirty="0"/>
              <a:t>Previously - St Mary’s Medical Office Building </a:t>
            </a:r>
          </a:p>
          <a:p>
            <a:pPr>
              <a:lnSpc>
                <a:spcPct val="110000"/>
              </a:lnSpc>
            </a:pPr>
            <a:r>
              <a:rPr lang="en-US" sz="1700" dirty="0"/>
              <a:t>Sheboygan Site Consolidation - </a:t>
            </a:r>
            <a:r>
              <a:rPr lang="en-US" sz="1700" b="1" dirty="0" err="1"/>
              <a:t>Prevea</a:t>
            </a:r>
            <a:r>
              <a:rPr lang="en-US" sz="1700" b="1" dirty="0"/>
              <a:t> Health - Sheboygan (1703 N. Taylor Dr.)</a:t>
            </a:r>
          </a:p>
          <a:p>
            <a:pPr lvl="1">
              <a:lnSpc>
                <a:spcPct val="110000"/>
              </a:lnSpc>
            </a:pPr>
            <a:r>
              <a:rPr lang="en-US" sz="1500" dirty="0"/>
              <a:t>Closed Sheboygan sites:</a:t>
            </a:r>
          </a:p>
          <a:p>
            <a:pPr lvl="2">
              <a:lnSpc>
                <a:spcPct val="110000"/>
              </a:lnSpc>
            </a:pPr>
            <a:r>
              <a:rPr lang="en-US" sz="1500" dirty="0"/>
              <a:t>Superior 2920</a:t>
            </a:r>
          </a:p>
          <a:p>
            <a:pPr lvl="2">
              <a:lnSpc>
                <a:spcPct val="110000"/>
              </a:lnSpc>
            </a:pPr>
            <a:r>
              <a:rPr lang="en-US" sz="1500" dirty="0"/>
              <a:t>Superior 3425</a:t>
            </a:r>
          </a:p>
          <a:p>
            <a:pPr lvl="2">
              <a:lnSpc>
                <a:spcPct val="110000"/>
              </a:lnSpc>
            </a:pPr>
            <a:r>
              <a:rPr lang="en-US" sz="1500" dirty="0"/>
              <a:t>Taylor 1411</a:t>
            </a:r>
          </a:p>
        </p:txBody>
      </p:sp>
      <p:pic>
        <p:nvPicPr>
          <p:cNvPr id="1028" name="Picture 4" descr="Logo">
            <a:extLst>
              <a:ext uri="{FF2B5EF4-FFF2-40B4-BE49-F238E27FC236}">
                <a16:creationId xmlns:a16="http://schemas.microsoft.com/office/drawing/2014/main" id="{259A4557-9707-AC90-E682-DAF8EFE491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27" r="3" b="3"/>
          <a:stretch>
            <a:fillRect/>
          </a:stretch>
        </p:blipFill>
        <p:spPr bwMode="auto">
          <a:xfrm>
            <a:off x="6277257" y="2174242"/>
            <a:ext cx="4613872" cy="312435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5">
            <a:extLst>
              <a:ext uri="{FF2B5EF4-FFF2-40B4-BE49-F238E27FC236}">
                <a16:creationId xmlns:a16="http://schemas.microsoft.com/office/drawing/2014/main" id="{CBCEB63F-CFF1-A17D-1C3D-C2D4A6EE993E}"/>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659173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9DE4C-4159-6C08-EECA-D3CF554E6C36}"/>
              </a:ext>
            </a:extLst>
          </p:cNvPr>
          <p:cNvSpPr>
            <a:spLocks noGrp="1"/>
          </p:cNvSpPr>
          <p:nvPr>
            <p:ph type="title"/>
          </p:nvPr>
        </p:nvSpPr>
        <p:spPr/>
        <p:txBody>
          <a:bodyPr/>
          <a:lstStyle/>
          <a:p>
            <a:r>
              <a:rPr lang="en-US" b="1" dirty="0"/>
              <a:t>EPIC Training updates </a:t>
            </a:r>
          </a:p>
        </p:txBody>
      </p:sp>
      <p:sp>
        <p:nvSpPr>
          <p:cNvPr id="3" name="Content Placeholder 2">
            <a:extLst>
              <a:ext uri="{FF2B5EF4-FFF2-40B4-BE49-F238E27FC236}">
                <a16:creationId xmlns:a16="http://schemas.microsoft.com/office/drawing/2014/main" id="{98183079-1E56-5E9B-823E-3F9C3D71F993}"/>
              </a:ext>
            </a:extLst>
          </p:cNvPr>
          <p:cNvSpPr>
            <a:spLocks noGrp="1"/>
          </p:cNvSpPr>
          <p:nvPr>
            <p:ph idx="1"/>
          </p:nvPr>
        </p:nvSpPr>
        <p:spPr/>
        <p:txBody>
          <a:bodyPr/>
          <a:lstStyle/>
          <a:p>
            <a:r>
              <a:rPr lang="en-US" dirty="0"/>
              <a:t>Same as HSHS update- Workday</a:t>
            </a:r>
          </a:p>
          <a:p>
            <a:r>
              <a:rPr lang="en-US" dirty="0"/>
              <a:t>Students will get an email with their Workday account info and training will be in their account. Email will NOT explicitly refer to EPIC training. </a:t>
            </a:r>
          </a:p>
          <a:p>
            <a:r>
              <a:rPr lang="en-US" dirty="0"/>
              <a:t>Trainings are virtual on demand </a:t>
            </a:r>
          </a:p>
        </p:txBody>
      </p:sp>
      <p:sp>
        <p:nvSpPr>
          <p:cNvPr id="4" name="Slide Number Placeholder 5">
            <a:extLst>
              <a:ext uri="{FF2B5EF4-FFF2-40B4-BE49-F238E27FC236}">
                <a16:creationId xmlns:a16="http://schemas.microsoft.com/office/drawing/2014/main" id="{F88A5422-EE69-3389-F8A5-337DB16E7BC5}"/>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3874750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4EBE5-C42C-E7B8-A037-8F69D6EF878B}"/>
              </a:ext>
            </a:extLst>
          </p:cNvPr>
          <p:cNvSpPr>
            <a:spLocks noGrp="1"/>
          </p:cNvSpPr>
          <p:nvPr>
            <p:ph type="title"/>
          </p:nvPr>
        </p:nvSpPr>
        <p:spPr/>
        <p:txBody>
          <a:bodyPr/>
          <a:lstStyle/>
          <a:p>
            <a:r>
              <a:rPr lang="en-US" b="1" dirty="0"/>
              <a:t>DAX Copilot</a:t>
            </a:r>
          </a:p>
        </p:txBody>
      </p:sp>
      <p:sp>
        <p:nvSpPr>
          <p:cNvPr id="3" name="Content Placeholder 2">
            <a:extLst>
              <a:ext uri="{FF2B5EF4-FFF2-40B4-BE49-F238E27FC236}">
                <a16:creationId xmlns:a16="http://schemas.microsoft.com/office/drawing/2014/main" id="{C79CFA7C-8330-6834-7971-587F2D92F522}"/>
              </a:ext>
            </a:extLst>
          </p:cNvPr>
          <p:cNvSpPr>
            <a:spLocks noGrp="1"/>
          </p:cNvSpPr>
          <p:nvPr>
            <p:ph idx="1"/>
          </p:nvPr>
        </p:nvSpPr>
        <p:spPr>
          <a:xfrm>
            <a:off x="1451579" y="2015732"/>
            <a:ext cx="9759347" cy="3450613"/>
          </a:xfrm>
        </p:spPr>
        <p:txBody>
          <a:bodyPr>
            <a:normAutofit fontScale="85000" lnSpcReduction="10000"/>
          </a:bodyPr>
          <a:lstStyle/>
          <a:p>
            <a:r>
              <a:rPr lang="en" dirty="0">
                <a:latin typeface="Arial"/>
                <a:cs typeface="Arial"/>
              </a:rPr>
              <a:t>DAX Copilot (DAX) is a HIPAA secure AI tool that Prevea will integrate into patient appointments via the Epic Haiku app. DAX is currently only available for the ambulatory setting.</a:t>
            </a:r>
          </a:p>
          <a:p>
            <a:r>
              <a:rPr lang="en-US" dirty="0"/>
              <a:t>UPDATE - Rooming staff and Providers ask EVERYONE in the room for consent. </a:t>
            </a:r>
            <a:r>
              <a:rPr lang="en" dirty="0">
                <a:latin typeface="Arial"/>
                <a:cs typeface="Arial"/>
              </a:rPr>
              <a:t> </a:t>
            </a:r>
          </a:p>
          <a:p>
            <a:r>
              <a:rPr lang="en" b="1" dirty="0">
                <a:latin typeface="Arial"/>
                <a:cs typeface="Arial"/>
              </a:rPr>
              <a:t>Talking points for rooming staff </a:t>
            </a:r>
            <a:r>
              <a:rPr lang="en" dirty="0">
                <a:latin typeface="Arial"/>
                <a:cs typeface="Arial"/>
              </a:rPr>
              <a:t>when sharing the consent aid with patients:</a:t>
            </a:r>
          </a:p>
          <a:p>
            <a:pPr lvl="1"/>
            <a:r>
              <a:rPr lang="en" dirty="0">
                <a:latin typeface="Arial"/>
                <a:cs typeface="Arial"/>
              </a:rPr>
              <a:t>[Physician/Provider name] is using DAX to help with their documentation.</a:t>
            </a:r>
            <a:endParaRPr lang="en-US" dirty="0"/>
          </a:p>
          <a:p>
            <a:pPr lvl="1"/>
            <a:r>
              <a:rPr lang="en" dirty="0">
                <a:latin typeface="Arial"/>
                <a:cs typeface="Arial"/>
              </a:rPr>
              <a:t>This allows for:</a:t>
            </a:r>
            <a:endParaRPr lang="en-US" dirty="0"/>
          </a:p>
          <a:p>
            <a:pPr lvl="2"/>
            <a:r>
              <a:rPr lang="en" dirty="0">
                <a:latin typeface="Arial"/>
                <a:cs typeface="Arial"/>
              </a:rPr>
              <a:t>More quality time and focus on you during the visit instead of note taking.</a:t>
            </a:r>
            <a:endParaRPr lang="en-US" dirty="0"/>
          </a:p>
          <a:p>
            <a:pPr lvl="2"/>
            <a:r>
              <a:rPr lang="en" dirty="0">
                <a:latin typeface="Arial"/>
                <a:cs typeface="Arial"/>
              </a:rPr>
              <a:t>Ensures all details of your conversation are captured, making sure nothing is missed.</a:t>
            </a:r>
            <a:endParaRPr lang="en-US" dirty="0"/>
          </a:p>
          <a:p>
            <a:pPr lvl="2"/>
            <a:r>
              <a:rPr lang="en" dirty="0">
                <a:latin typeface="Arial"/>
                <a:cs typeface="Arial"/>
              </a:rPr>
              <a:t>Dedicates more focus to discussing your needs, answering questions and building a stronger connection.</a:t>
            </a:r>
            <a:endParaRPr lang="en-US" dirty="0"/>
          </a:p>
          <a:p>
            <a:r>
              <a:rPr lang="en" b="1" dirty="0">
                <a:latin typeface="Arial"/>
                <a:cs typeface="Arial"/>
              </a:rPr>
              <a:t>If there is any concerns or decline, DO NOT use DAX.</a:t>
            </a:r>
            <a:endParaRPr lang="en-US" dirty="0"/>
          </a:p>
          <a:p>
            <a:endParaRPr lang="en-US" dirty="0"/>
          </a:p>
        </p:txBody>
      </p:sp>
      <p:sp>
        <p:nvSpPr>
          <p:cNvPr id="4" name="Slide Number Placeholder 5">
            <a:extLst>
              <a:ext uri="{FF2B5EF4-FFF2-40B4-BE49-F238E27FC236}">
                <a16:creationId xmlns:a16="http://schemas.microsoft.com/office/drawing/2014/main" id="{C0831CED-D2E2-81D3-BD45-D20F04B31318}"/>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400" b="1"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34269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451579" y="1124950"/>
            <a:ext cx="9603275" cy="1049235"/>
          </a:xfrm>
        </p:spPr>
        <p:txBody>
          <a:bodyPr>
            <a:normAutofit/>
          </a:bodyPr>
          <a:lstStyle/>
          <a:p>
            <a:r>
              <a:rPr lang="en-US" sz="4400" b="1" cap="small"/>
              <a:t>Aurora BayCare medical center</a:t>
            </a:r>
          </a:p>
        </p:txBody>
      </p: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a:xfrm>
            <a:off x="1451579" y="1988599"/>
            <a:ext cx="9603275" cy="3447001"/>
          </a:xfrm>
        </p:spPr>
        <p:txBody>
          <a:bodyPr>
            <a:normAutofit/>
          </a:bodyPr>
          <a:lstStyle/>
          <a:p>
            <a:pPr marL="0" indent="0">
              <a:spcBef>
                <a:spcPts val="0"/>
              </a:spcBef>
              <a:buNone/>
            </a:pPr>
            <a:r>
              <a:rPr lang="en-US" sz="2200" b="1" cap="small" dirty="0"/>
              <a:t>Laura Janssen MSN, RN, NPD-BC</a:t>
            </a:r>
          </a:p>
          <a:p>
            <a:pPr marL="0" indent="0">
              <a:spcBef>
                <a:spcPts val="0"/>
              </a:spcBef>
              <a:buNone/>
            </a:pPr>
            <a:r>
              <a:rPr lang="en-US" sz="2200" cap="small" dirty="0"/>
              <a:t>Nursing Professional Development Specialist</a:t>
            </a:r>
          </a:p>
          <a:p>
            <a:pPr marL="0" indent="0">
              <a:spcBef>
                <a:spcPts val="0"/>
              </a:spcBef>
              <a:buNone/>
            </a:pPr>
            <a:r>
              <a:rPr lang="en-US" sz="2200" cap="small" dirty="0">
                <a:hlinkClick r:id="rId2"/>
              </a:rPr>
              <a:t>Laura.Janssen@aah.org</a:t>
            </a:r>
            <a:r>
              <a:rPr lang="en-US" sz="2200" cap="small" dirty="0"/>
              <a:t> </a:t>
            </a:r>
          </a:p>
          <a:p>
            <a:pPr marL="0" indent="0">
              <a:spcBef>
                <a:spcPts val="0"/>
              </a:spcBef>
              <a:buNone/>
            </a:pPr>
            <a:r>
              <a:rPr lang="en-US" sz="2200" cap="small" dirty="0"/>
              <a:t>(920) 288-3427, Email me for a quicker response </a:t>
            </a:r>
          </a:p>
          <a:p>
            <a:pPr marL="0" indent="0">
              <a:spcBef>
                <a:spcPts val="0"/>
              </a:spcBef>
              <a:buNone/>
            </a:pPr>
            <a:r>
              <a:rPr lang="en-US" sz="2200" cap="small" dirty="0">
                <a:ea typeface="+mn-lt"/>
                <a:cs typeface="+mn-lt"/>
                <a:hlinkClick r:id="rId3"/>
              </a:rPr>
              <a:t>ASC-ClinicalAffiliations@aah.org</a:t>
            </a:r>
            <a:r>
              <a:rPr lang="en-US" sz="2200" cap="small" dirty="0">
                <a:ea typeface="+mn-lt"/>
                <a:cs typeface="+mn-lt"/>
              </a:rPr>
              <a:t> for EPIC/Workday access questions or other questions </a:t>
            </a:r>
          </a:p>
          <a:p>
            <a:pPr marL="0" indent="0">
              <a:spcBef>
                <a:spcPts val="0"/>
              </a:spcBef>
              <a:buNone/>
            </a:pPr>
            <a:endParaRPr lang="en-US" dirty="0"/>
          </a:p>
        </p:txBody>
      </p:sp>
      <p:sp>
        <p:nvSpPr>
          <p:cNvPr id="7" name="Slide Number Placeholder 5">
            <a:extLst>
              <a:ext uri="{FF2B5EF4-FFF2-40B4-BE49-F238E27FC236}">
                <a16:creationId xmlns:a16="http://schemas.microsoft.com/office/drawing/2014/main" id="{162A5D22-F02B-4985-B7AB-1F15BD6ACDDB}"/>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Picture 3">
            <a:extLst>
              <a:ext uri="{FF2B5EF4-FFF2-40B4-BE49-F238E27FC236}">
                <a16:creationId xmlns:a16="http://schemas.microsoft.com/office/drawing/2014/main" id="{05D675A5-3C7F-9C5C-593F-B19D006EFC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83244" y="82805"/>
            <a:ext cx="2846463" cy="564467"/>
          </a:xfrm>
          <a:prstGeom prst="rect">
            <a:avLst/>
          </a:prstGeom>
          <a:noFill/>
          <a:ln>
            <a:noFill/>
          </a:ln>
        </p:spPr>
      </p:pic>
      <p:graphicFrame>
        <p:nvGraphicFramePr>
          <p:cNvPr id="5" name="Table 4">
            <a:extLst>
              <a:ext uri="{FF2B5EF4-FFF2-40B4-BE49-F238E27FC236}">
                <a16:creationId xmlns:a16="http://schemas.microsoft.com/office/drawing/2014/main" id="{42A03CF5-250D-7C67-F9EC-266AE51C57DF}"/>
              </a:ext>
            </a:extLst>
          </p:cNvPr>
          <p:cNvGraphicFramePr>
            <a:graphicFrameLocks noGrp="1"/>
          </p:cNvGraphicFramePr>
          <p:nvPr/>
        </p:nvGraphicFramePr>
        <p:xfrm>
          <a:off x="3698270" y="4200920"/>
          <a:ext cx="6302980" cy="1532130"/>
        </p:xfrm>
        <a:graphic>
          <a:graphicData uri="http://schemas.openxmlformats.org/drawingml/2006/table">
            <a:tbl>
              <a:tblPr firstRow="1" bandRow="1">
                <a:tableStyleId>{3C2FFA5D-87B4-456A-9821-1D502468CF0F}</a:tableStyleId>
              </a:tblPr>
              <a:tblGrid>
                <a:gridCol w="2940655">
                  <a:extLst>
                    <a:ext uri="{9D8B030D-6E8A-4147-A177-3AD203B41FA5}">
                      <a16:colId xmlns:a16="http://schemas.microsoft.com/office/drawing/2014/main" val="2756236504"/>
                    </a:ext>
                  </a:extLst>
                </a:gridCol>
                <a:gridCol w="3362325">
                  <a:extLst>
                    <a:ext uri="{9D8B030D-6E8A-4147-A177-3AD203B41FA5}">
                      <a16:colId xmlns:a16="http://schemas.microsoft.com/office/drawing/2014/main" val="730939414"/>
                    </a:ext>
                  </a:extLst>
                </a:gridCol>
              </a:tblGrid>
              <a:tr h="306426">
                <a:tc>
                  <a:txBody>
                    <a:bodyPr/>
                    <a:lstStyle/>
                    <a:p>
                      <a:r>
                        <a:rPr lang="en-US" sz="1200" dirty="0"/>
                        <a:t>Aurora Locations</a:t>
                      </a:r>
                    </a:p>
                  </a:txBody>
                  <a:tcPr/>
                </a:tc>
                <a:tc>
                  <a:txBody>
                    <a:bodyPr/>
                    <a:lstStyle/>
                    <a:p>
                      <a:r>
                        <a:rPr lang="en-US" sz="1200" dirty="0"/>
                        <a:t>Contact</a:t>
                      </a:r>
                    </a:p>
                  </a:txBody>
                  <a:tcPr/>
                </a:tc>
                <a:extLst>
                  <a:ext uri="{0D108BD9-81ED-4DB2-BD59-A6C34878D82A}">
                    <a16:rowId xmlns:a16="http://schemas.microsoft.com/office/drawing/2014/main" val="156473475"/>
                  </a:ext>
                </a:extLst>
              </a:tr>
              <a:tr h="306426">
                <a:tc>
                  <a:txBody>
                    <a:bodyPr/>
                    <a:lstStyle/>
                    <a:p>
                      <a:r>
                        <a:rPr lang="en-US" sz="1200" dirty="0"/>
                        <a:t>Marinette</a:t>
                      </a:r>
                    </a:p>
                  </a:txBody>
                  <a:tcPr/>
                </a:tc>
                <a:tc>
                  <a:txBody>
                    <a:bodyPr/>
                    <a:lstStyle/>
                    <a:p>
                      <a:r>
                        <a:rPr lang="en-US" sz="1200" dirty="0">
                          <a:solidFill>
                            <a:schemeClr val="tx1"/>
                          </a:solidFill>
                          <a:hlinkClick r:id="rId5">
                            <a:extLst>
                              <a:ext uri="{A12FA001-AC4F-418D-AE19-62706E023703}">
                                <ahyp:hlinkClr xmlns:ahyp="http://schemas.microsoft.com/office/drawing/2018/hyperlinkcolor" val="tx"/>
                              </a:ext>
                            </a:extLst>
                          </a:hlinkClick>
                        </a:rPr>
                        <a:t>Andrea.skolund@aah.org</a:t>
                      </a:r>
                      <a:r>
                        <a:rPr lang="en-US" sz="1200" dirty="0">
                          <a:solidFill>
                            <a:schemeClr val="tx1"/>
                          </a:solidFill>
                        </a:rPr>
                        <a:t> </a:t>
                      </a:r>
                    </a:p>
                  </a:txBody>
                  <a:tcPr/>
                </a:tc>
                <a:extLst>
                  <a:ext uri="{0D108BD9-81ED-4DB2-BD59-A6C34878D82A}">
                    <a16:rowId xmlns:a16="http://schemas.microsoft.com/office/drawing/2014/main" val="2309602550"/>
                  </a:ext>
                </a:extLst>
              </a:tr>
              <a:tr h="306426">
                <a:tc>
                  <a:txBody>
                    <a:bodyPr/>
                    <a:lstStyle/>
                    <a:p>
                      <a:r>
                        <a:rPr lang="en-US" sz="1200" dirty="0"/>
                        <a:t>Two Rivers (Manitowoc)</a:t>
                      </a:r>
                    </a:p>
                  </a:txBody>
                  <a:tcPr/>
                </a:tc>
                <a:tc>
                  <a:txBody>
                    <a:bodyPr/>
                    <a:lstStyle/>
                    <a:p>
                      <a:r>
                        <a:rPr lang="en-US" sz="1200" dirty="0">
                          <a:solidFill>
                            <a:schemeClr val="tx1"/>
                          </a:solidFill>
                          <a:hlinkClick r:id="rId6">
                            <a:extLst>
                              <a:ext uri="{A12FA001-AC4F-418D-AE19-62706E023703}">
                                <ahyp:hlinkClr xmlns:ahyp="http://schemas.microsoft.com/office/drawing/2018/hyperlinkcolor" val="tx"/>
                              </a:ext>
                            </a:extLst>
                          </a:hlinkClick>
                        </a:rPr>
                        <a:t>Jessica.boldt@aah.org</a:t>
                      </a:r>
                      <a:r>
                        <a:rPr lang="en-US" sz="1200" dirty="0">
                          <a:solidFill>
                            <a:schemeClr val="tx1"/>
                          </a:solidFill>
                        </a:rPr>
                        <a:t> </a:t>
                      </a:r>
                    </a:p>
                  </a:txBody>
                  <a:tcPr/>
                </a:tc>
                <a:extLst>
                  <a:ext uri="{0D108BD9-81ED-4DB2-BD59-A6C34878D82A}">
                    <a16:rowId xmlns:a16="http://schemas.microsoft.com/office/drawing/2014/main" val="1422130880"/>
                  </a:ext>
                </a:extLst>
              </a:tr>
              <a:tr h="306426">
                <a:tc>
                  <a:txBody>
                    <a:bodyPr/>
                    <a:lstStyle/>
                    <a:p>
                      <a:r>
                        <a:rPr lang="en-US" sz="1200" dirty="0"/>
                        <a:t>Oshkosh</a:t>
                      </a:r>
                    </a:p>
                  </a:txBody>
                  <a:tcPr/>
                </a:tc>
                <a:tc>
                  <a:txBody>
                    <a:bodyPr/>
                    <a:lstStyle/>
                    <a:p>
                      <a:r>
                        <a:rPr lang="en-US" sz="1200" dirty="0">
                          <a:solidFill>
                            <a:schemeClr val="tx1"/>
                          </a:solidFill>
                          <a:hlinkClick r:id="rId7">
                            <a:extLst>
                              <a:ext uri="{A12FA001-AC4F-418D-AE19-62706E023703}">
                                <ahyp:hlinkClr xmlns:ahyp="http://schemas.microsoft.com/office/drawing/2018/hyperlinkcolor" val="tx"/>
                              </a:ext>
                            </a:extLst>
                          </a:hlinkClick>
                        </a:rPr>
                        <a:t>Christine.Schumann@aah.org</a:t>
                      </a:r>
                      <a:r>
                        <a:rPr lang="en-US" sz="1200" dirty="0">
                          <a:solidFill>
                            <a:schemeClr val="tx1"/>
                          </a:solidFill>
                        </a:rPr>
                        <a:t> </a:t>
                      </a:r>
                    </a:p>
                  </a:txBody>
                  <a:tcPr/>
                </a:tc>
                <a:extLst>
                  <a:ext uri="{0D108BD9-81ED-4DB2-BD59-A6C34878D82A}">
                    <a16:rowId xmlns:a16="http://schemas.microsoft.com/office/drawing/2014/main" val="840834110"/>
                  </a:ext>
                </a:extLst>
              </a:tr>
              <a:tr h="306426">
                <a:tc>
                  <a:txBody>
                    <a:bodyPr/>
                    <a:lstStyle/>
                    <a:p>
                      <a:r>
                        <a:rPr lang="en-US" sz="1200" dirty="0"/>
                        <a:t>Sheboygan</a:t>
                      </a:r>
                    </a:p>
                  </a:txBody>
                  <a:tcPr/>
                </a:tc>
                <a:tc>
                  <a:txBody>
                    <a:bodyPr/>
                    <a:lstStyle/>
                    <a:p>
                      <a:r>
                        <a:rPr lang="en-US" sz="1200" dirty="0">
                          <a:solidFill>
                            <a:schemeClr val="tx1"/>
                          </a:solidFill>
                          <a:hlinkClick r:id="rId8">
                            <a:extLst>
                              <a:ext uri="{A12FA001-AC4F-418D-AE19-62706E023703}">
                                <ahyp:hlinkClr xmlns:ahyp="http://schemas.microsoft.com/office/drawing/2018/hyperlinkcolor" val="tx"/>
                              </a:ext>
                            </a:extLst>
                          </a:hlinkClick>
                        </a:rPr>
                        <a:t>Kimberly.Wagenknecht@aah.org</a:t>
                      </a:r>
                      <a:r>
                        <a:rPr lang="en-US" sz="1200" dirty="0">
                          <a:solidFill>
                            <a:schemeClr val="tx1"/>
                          </a:solidFill>
                        </a:rPr>
                        <a:t> </a:t>
                      </a:r>
                    </a:p>
                  </a:txBody>
                  <a:tcPr/>
                </a:tc>
                <a:extLst>
                  <a:ext uri="{0D108BD9-81ED-4DB2-BD59-A6C34878D82A}">
                    <a16:rowId xmlns:a16="http://schemas.microsoft.com/office/drawing/2014/main" val="1446518031"/>
                  </a:ext>
                </a:extLst>
              </a:tr>
            </a:tbl>
          </a:graphicData>
        </a:graphic>
      </p:graphicFrame>
    </p:spTree>
    <p:extLst>
      <p:ext uri="{BB962C8B-B14F-4D97-AF65-F5344CB8AC3E}">
        <p14:creationId xmlns:p14="http://schemas.microsoft.com/office/powerpoint/2010/main" val="41877843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081C-119D-4ECE-1DCC-F1931E2A6A76}"/>
              </a:ext>
            </a:extLst>
          </p:cNvPr>
          <p:cNvSpPr>
            <a:spLocks noGrp="1"/>
          </p:cNvSpPr>
          <p:nvPr>
            <p:ph type="title"/>
          </p:nvPr>
        </p:nvSpPr>
        <p:spPr/>
        <p:txBody>
          <a:bodyPr/>
          <a:lstStyle/>
          <a:p>
            <a:r>
              <a:rPr lang="en-US" b="1" dirty="0"/>
              <a:t>Student Work Positions</a:t>
            </a:r>
          </a:p>
        </p:txBody>
      </p:sp>
      <p:sp>
        <p:nvSpPr>
          <p:cNvPr id="3" name="Content Placeholder 2">
            <a:extLst>
              <a:ext uri="{FF2B5EF4-FFF2-40B4-BE49-F238E27FC236}">
                <a16:creationId xmlns:a16="http://schemas.microsoft.com/office/drawing/2014/main" id="{B44FB863-EC71-3991-357F-5A71AA8E54AB}"/>
              </a:ext>
            </a:extLst>
          </p:cNvPr>
          <p:cNvSpPr>
            <a:spLocks noGrp="1"/>
          </p:cNvSpPr>
          <p:nvPr>
            <p:ph sz="half" idx="1"/>
          </p:nvPr>
        </p:nvSpPr>
        <p:spPr/>
        <p:txBody>
          <a:bodyPr>
            <a:normAutofit fontScale="85000" lnSpcReduction="10000"/>
          </a:bodyPr>
          <a:lstStyle/>
          <a:p>
            <a:r>
              <a:rPr lang="en-US" dirty="0"/>
              <a:t>Clinical Support Aide (CSA 1 &amp; 2)</a:t>
            </a:r>
          </a:p>
          <a:p>
            <a:pPr lvl="1"/>
            <a:r>
              <a:rPr lang="en-US" dirty="0"/>
              <a:t>Designed so MA, LPN, EMT, can transition into new roles seamlessly, usually within the same department upon certification/licensing. </a:t>
            </a:r>
          </a:p>
          <a:p>
            <a:pPr lvl="1"/>
            <a:r>
              <a:rPr lang="en-US" dirty="0"/>
              <a:t>RN students can utilize these roles they just won’t be guaranteed a position upon licensing. </a:t>
            </a:r>
          </a:p>
          <a:p>
            <a:pPr lvl="1"/>
            <a:r>
              <a:rPr lang="en-US" dirty="0"/>
              <a:t>CSA 1 – individuals in first semester of program</a:t>
            </a:r>
          </a:p>
          <a:p>
            <a:pPr lvl="1"/>
            <a:r>
              <a:rPr lang="en-US" dirty="0"/>
              <a:t>CSA 2 – individuals in clinicals or graduated without license/certification – can be used as an MA rotation! </a:t>
            </a:r>
          </a:p>
          <a:p>
            <a:pPr marL="0" indent="0">
              <a:buNone/>
            </a:pPr>
            <a:endParaRPr lang="en-US" dirty="0"/>
          </a:p>
        </p:txBody>
      </p:sp>
      <p:sp>
        <p:nvSpPr>
          <p:cNvPr id="4" name="Content Placeholder 3">
            <a:extLst>
              <a:ext uri="{FF2B5EF4-FFF2-40B4-BE49-F238E27FC236}">
                <a16:creationId xmlns:a16="http://schemas.microsoft.com/office/drawing/2014/main" id="{8A262340-650B-2B8F-07E6-8BE6BE82DDC0}"/>
              </a:ext>
            </a:extLst>
          </p:cNvPr>
          <p:cNvSpPr>
            <a:spLocks noGrp="1"/>
          </p:cNvSpPr>
          <p:nvPr>
            <p:ph sz="half" idx="2"/>
          </p:nvPr>
        </p:nvSpPr>
        <p:spPr/>
        <p:txBody>
          <a:bodyPr>
            <a:normAutofit fontScale="85000" lnSpcReduction="10000"/>
          </a:bodyPr>
          <a:lstStyle/>
          <a:p>
            <a:r>
              <a:rPr lang="en-US" dirty="0"/>
              <a:t>Radiology Imaging Assistant</a:t>
            </a:r>
          </a:p>
          <a:p>
            <a:pPr lvl="1"/>
            <a:r>
              <a:rPr lang="en-US" dirty="0"/>
              <a:t>Radiology students </a:t>
            </a:r>
          </a:p>
          <a:p>
            <a:pPr lvl="1"/>
            <a:r>
              <a:rPr lang="en-US" dirty="0"/>
              <a:t>Flexible scheduling</a:t>
            </a:r>
          </a:p>
          <a:p>
            <a:pPr lvl="1"/>
            <a:r>
              <a:rPr lang="en-US" dirty="0"/>
              <a:t>Assist in performing x-rays   </a:t>
            </a:r>
          </a:p>
          <a:p>
            <a:r>
              <a:rPr lang="en-US" dirty="0"/>
              <a:t>Phlebotomy </a:t>
            </a:r>
          </a:p>
          <a:p>
            <a:pPr lvl="1"/>
            <a:r>
              <a:rPr lang="en-US" dirty="0" err="1"/>
              <a:t>Prevea</a:t>
            </a:r>
            <a:r>
              <a:rPr lang="en-US" dirty="0"/>
              <a:t> roles/onboarding</a:t>
            </a:r>
          </a:p>
          <a:p>
            <a:r>
              <a:rPr lang="en-US" dirty="0"/>
              <a:t>Youth Apprentices</a:t>
            </a:r>
          </a:p>
          <a:p>
            <a:pPr lvl="1"/>
            <a:endParaRPr lang="en-US" dirty="0"/>
          </a:p>
          <a:p>
            <a:endParaRPr lang="en-US" dirty="0"/>
          </a:p>
        </p:txBody>
      </p:sp>
      <p:sp>
        <p:nvSpPr>
          <p:cNvPr id="5" name="TextBox 4">
            <a:extLst>
              <a:ext uri="{FF2B5EF4-FFF2-40B4-BE49-F238E27FC236}">
                <a16:creationId xmlns:a16="http://schemas.microsoft.com/office/drawing/2014/main" id="{7ABA31D8-D0D2-49D1-CA4E-7049D6626393}"/>
              </a:ext>
            </a:extLst>
          </p:cNvPr>
          <p:cNvSpPr txBox="1"/>
          <p:nvPr/>
        </p:nvSpPr>
        <p:spPr>
          <a:xfrm>
            <a:off x="11649075" y="6419850"/>
            <a:ext cx="184731" cy="369332"/>
          </a:xfrm>
          <a:prstGeom prst="rect">
            <a:avLst/>
          </a:prstGeom>
          <a:noFill/>
        </p:spPr>
        <p:txBody>
          <a:bodyPr wrap="none" rtlCol="0">
            <a:spAutoFit/>
          </a:bodyPr>
          <a:lstStyle/>
          <a:p>
            <a:endParaRPr lang="en-US" dirty="0"/>
          </a:p>
        </p:txBody>
      </p:sp>
      <p:sp>
        <p:nvSpPr>
          <p:cNvPr id="6" name="Slide Number Placeholder 5">
            <a:extLst>
              <a:ext uri="{FF2B5EF4-FFF2-40B4-BE49-F238E27FC236}">
                <a16:creationId xmlns:a16="http://schemas.microsoft.com/office/drawing/2014/main" id="{C92FBC2C-CC45-D431-C07A-344DC810F76D}"/>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400" b="1"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7965242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bwMode="ltGray">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B71E42"/>
              </a:solidFill>
              <a:effectLst/>
              <a:uLnTx/>
              <a:uFillTx/>
              <a:latin typeface="Gill Sans MT" panose="020B0502020104020203"/>
              <a:ea typeface="+mn-ea"/>
              <a:cs typeface="+mn-cs"/>
            </a:endParaRPr>
          </a:p>
        </p:txBody>
      </p:sp>
      <p:sp>
        <p:nvSpPr>
          <p:cNvPr id="15"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7" name="Rectangle 16">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65311" y="2560514"/>
            <a:ext cx="4388632" cy="1635369"/>
          </a:xfrm>
        </p:spPr>
        <p:txBody>
          <a:bodyPr anchor="ctr">
            <a:noAutofit/>
          </a:bodyPr>
          <a:lstStyle/>
          <a:p>
            <a:pPr algn="r"/>
            <a:r>
              <a:rPr lang="en-US" sz="5400" b="1" cap="small">
                <a:solidFill>
                  <a:srgbClr val="006600"/>
                </a:solidFill>
                <a:effectLst>
                  <a:outerShdw blurRad="50800" dist="38100" dir="18900000" algn="bl" rotWithShape="0">
                    <a:prstClr val="black">
                      <a:alpha val="40000"/>
                    </a:prstClr>
                  </a:outerShdw>
                </a:effectLst>
              </a:rPr>
              <a:t>College</a:t>
            </a:r>
            <a:br>
              <a:rPr lang="en-US" sz="5400" b="1" cap="small">
                <a:solidFill>
                  <a:srgbClr val="006600"/>
                </a:solidFill>
                <a:effectLst>
                  <a:outerShdw blurRad="50800" dist="38100" dir="18900000" algn="bl" rotWithShape="0">
                    <a:prstClr val="black">
                      <a:alpha val="40000"/>
                    </a:prstClr>
                  </a:outerShdw>
                </a:effectLst>
              </a:rPr>
            </a:br>
            <a:r>
              <a:rPr lang="en-US" sz="5400" b="1" cap="small">
                <a:solidFill>
                  <a:srgbClr val="006600"/>
                </a:solidFill>
                <a:effectLst>
                  <a:outerShdw blurRad="50800" dist="38100" dir="18900000" algn="bl" rotWithShape="0">
                    <a:prstClr val="black">
                      <a:alpha val="40000"/>
                    </a:prstClr>
                  </a:outerShdw>
                </a:effectLst>
              </a:rPr>
              <a:t>Updates</a:t>
            </a:r>
          </a:p>
        </p:txBody>
      </p:sp>
      <p:cxnSp>
        <p:nvCxnSpPr>
          <p:cNvPr id="19" name="Straight Connector 18">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21"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 name="Subtitle 4">
            <a:extLst>
              <a:ext uri="{FF2B5EF4-FFF2-40B4-BE49-F238E27FC236}">
                <a16:creationId xmlns:a16="http://schemas.microsoft.com/office/drawing/2014/main" id="{B4DE064F-095F-4A45-B6BE-A1BF44E93F17}"/>
              </a:ext>
            </a:extLst>
          </p:cNvPr>
          <p:cNvSpPr txBox="1">
            <a:spLocks/>
          </p:cNvSpPr>
          <p:nvPr/>
        </p:nvSpPr>
        <p:spPr>
          <a:xfrm>
            <a:off x="4808359" y="1964685"/>
            <a:ext cx="6567627" cy="315452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None/>
              <a:tabLst/>
              <a:defRPr/>
            </a:pPr>
            <a:r>
              <a:rPr kumimoji="0" lang="en-US" sz="3600" b="1" i="0" u="none" strike="noStrike" kern="1200" cap="small" spc="0" normalizeH="0" baseline="0" noProof="0">
                <a:ln>
                  <a:solidFill>
                    <a:srgbClr val="FFC000"/>
                  </a:solidFill>
                </a:ln>
                <a:solidFill>
                  <a:srgbClr val="FFC000"/>
                </a:solidFill>
                <a:effectLst>
                  <a:outerShdw blurRad="50800" dist="38100" dir="18900000" algn="bl" rotWithShape="0">
                    <a:prstClr val="black">
                      <a:alpha val="40000"/>
                    </a:prstClr>
                  </a:outerShdw>
                </a:effectLst>
                <a:uLnTx/>
                <a:uFillTx/>
                <a:latin typeface="Gill Sans MT" panose="020B0502020104020203"/>
                <a:ea typeface="+mn-ea"/>
                <a:cs typeface="+mn-cs"/>
              </a:rPr>
              <a:t>Bellin College</a:t>
            </a:r>
          </a:p>
          <a:p>
            <a:pPr marL="0" marR="0" lvl="0" indent="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None/>
              <a:tabLst/>
              <a:defRPr/>
            </a:pPr>
            <a:r>
              <a:rPr lang="en-US" sz="3600" b="1" cap="small">
                <a:ln>
                  <a:solidFill>
                    <a:srgbClr val="FFC000"/>
                  </a:solidFill>
                </a:ln>
                <a:solidFill>
                  <a:srgbClr val="FFC000"/>
                </a:solidFill>
                <a:effectLst>
                  <a:outerShdw blurRad="50800" dist="38100" dir="18900000" algn="bl" rotWithShape="0">
                    <a:prstClr val="black">
                      <a:alpha val="40000"/>
                    </a:prstClr>
                  </a:outerShdw>
                </a:effectLst>
                <a:latin typeface="Gill Sans MT" panose="020B0502020104020203"/>
              </a:rPr>
              <a:t>NWTC</a:t>
            </a:r>
          </a:p>
          <a:p>
            <a:pPr marL="0" indent="0">
              <a:spcBef>
                <a:spcPts val="0"/>
              </a:spcBef>
              <a:spcAft>
                <a:spcPts val="600"/>
              </a:spcAft>
              <a:buClr>
                <a:srgbClr val="B71E42"/>
              </a:buClr>
              <a:buNone/>
              <a:defRPr/>
            </a:pPr>
            <a:r>
              <a:rPr lang="en-US" sz="3600" b="1" cap="small">
                <a:ln>
                  <a:solidFill>
                    <a:srgbClr val="FFC000"/>
                  </a:solidFill>
                </a:ln>
                <a:solidFill>
                  <a:srgbClr val="FFC000"/>
                </a:solidFill>
                <a:effectLst>
                  <a:outerShdw blurRad="50800" dist="38100" dir="18900000" algn="bl" rotWithShape="0">
                    <a:prstClr val="black">
                      <a:alpha val="40000"/>
                    </a:prstClr>
                  </a:outerShdw>
                </a:effectLst>
              </a:rPr>
              <a:t>UW – Green Bay</a:t>
            </a:r>
          </a:p>
          <a:p>
            <a:pPr marL="0" marR="0" lvl="0" indent="0" algn="l" defTabSz="914400" rtl="0" eaLnBrk="1" fontAlgn="auto" latinLnBrk="0" hangingPunct="1">
              <a:lnSpc>
                <a:spcPct val="120000"/>
              </a:lnSpc>
              <a:spcBef>
                <a:spcPts val="0"/>
              </a:spcBef>
              <a:spcAft>
                <a:spcPts val="600"/>
              </a:spcAft>
              <a:buClr>
                <a:srgbClr val="B71E42"/>
              </a:buClr>
              <a:buSzPct val="100000"/>
              <a:buFont typeface="Arial" panose="020B0604020202020204" pitchFamily="34" charset="0"/>
              <a:buNone/>
              <a:tabLst/>
              <a:defRPr/>
            </a:pPr>
            <a:endParaRPr kumimoji="0" lang="en-US" sz="3600" b="1" i="0" u="none" strike="noStrike" kern="1200" cap="small" spc="0" normalizeH="0" baseline="0" noProof="0">
              <a:ln>
                <a:solidFill>
                  <a:srgbClr val="FFC000"/>
                </a:solidFill>
              </a:ln>
              <a:solidFill>
                <a:srgbClr val="FFC000"/>
              </a:solidFill>
              <a:effectLst>
                <a:outerShdw blurRad="50800" dist="38100" dir="18900000" algn="bl" rotWithShape="0">
                  <a:prstClr val="black">
                    <a:alpha val="40000"/>
                  </a:prstClr>
                </a:outerShdw>
              </a:effectLst>
              <a:uLnTx/>
              <a:uFillTx/>
              <a:latin typeface="Gill Sans MT" panose="020B0502020104020203"/>
              <a:ea typeface="+mn-ea"/>
              <a:cs typeface="+mn-cs"/>
            </a:endParaRPr>
          </a:p>
        </p:txBody>
      </p:sp>
      <p:sp>
        <p:nvSpPr>
          <p:cNvPr id="14" name="Slide Number Placeholder 5">
            <a:extLst>
              <a:ext uri="{FF2B5EF4-FFF2-40B4-BE49-F238E27FC236}">
                <a16:creationId xmlns:a16="http://schemas.microsoft.com/office/drawing/2014/main" id="{DBF061C8-9F64-4B4E-B3D1-280AE3A00A87}"/>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6D22F896-40B5-4ADD-8801-0D06FADFA095}" type="slidenum">
              <a:rPr lang="en-US" sz="1400" smtClean="0">
                <a:solidFill>
                  <a:prstClr val="white"/>
                </a:solidFill>
                <a:latin typeface="Gill Sans MT" panose="020B0502020104020203"/>
              </a:rPr>
              <a:pPr>
                <a:defRPr/>
              </a:pPr>
              <a:t>61</a:t>
            </a:fld>
            <a:endParaRPr lang="en-US" sz="1400">
              <a:solidFill>
                <a:prstClr val="white"/>
              </a:solidFill>
              <a:latin typeface="Gill Sans MT" panose="020B0502020104020203"/>
            </a:endParaRPr>
          </a:p>
        </p:txBody>
      </p:sp>
    </p:spTree>
    <p:extLst>
      <p:ext uri="{BB962C8B-B14F-4D97-AF65-F5344CB8AC3E}">
        <p14:creationId xmlns:p14="http://schemas.microsoft.com/office/powerpoint/2010/main" val="838018142"/>
      </p:ext>
    </p:extLst>
  </p:cSld>
  <p:clrMapOvr>
    <a:overrideClrMapping bg1="dk1" tx1="lt1" bg2="dk2" tx2="lt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451579" y="851326"/>
            <a:ext cx="3885531" cy="765042"/>
          </a:xfrm>
        </p:spPr>
        <p:txBody>
          <a:bodyPr>
            <a:normAutofit fontScale="90000"/>
          </a:bodyPr>
          <a:lstStyle/>
          <a:p>
            <a:r>
              <a:rPr lang="en-US" sz="5400" b="1" cap="small"/>
              <a:t>Presenters</a:t>
            </a:r>
            <a:br>
              <a:rPr lang="en-US" sz="1200" b="1" cap="small"/>
            </a:br>
            <a:br>
              <a:rPr lang="en-US" b="1" cap="small"/>
            </a:br>
            <a:endParaRPr lang="en-US" sz="5400" b="1" cap="small"/>
          </a:p>
        </p:txBody>
      </p:sp>
      <p:sp>
        <p:nvSpPr>
          <p:cNvPr id="3" name="Content Placeholder 2">
            <a:extLst>
              <a:ext uri="{FF2B5EF4-FFF2-40B4-BE49-F238E27FC236}">
                <a16:creationId xmlns:a16="http://schemas.microsoft.com/office/drawing/2014/main" id="{C3C0199F-A274-44C6-BF37-784A855E6EEA}"/>
              </a:ext>
            </a:extLst>
          </p:cNvPr>
          <p:cNvSpPr>
            <a:spLocks noGrp="1"/>
          </p:cNvSpPr>
          <p:nvPr>
            <p:ph idx="1"/>
          </p:nvPr>
        </p:nvSpPr>
        <p:spPr>
          <a:xfrm>
            <a:off x="1451579" y="2015732"/>
            <a:ext cx="9603275" cy="3990942"/>
          </a:xfrm>
        </p:spPr>
        <p:txBody>
          <a:bodyPr>
            <a:normAutofit lnSpcReduction="10000"/>
          </a:bodyPr>
          <a:lstStyle/>
          <a:p>
            <a:pPr marL="0" indent="0">
              <a:spcBef>
                <a:spcPts val="0"/>
              </a:spcBef>
              <a:buNone/>
            </a:pPr>
            <a:r>
              <a:rPr lang="en-US" sz="2800" b="1" dirty="0"/>
              <a:t>Bellin College </a:t>
            </a:r>
          </a:p>
          <a:p>
            <a:pPr marL="0" indent="0">
              <a:spcBef>
                <a:spcPts val="0"/>
              </a:spcBef>
              <a:buNone/>
            </a:pPr>
            <a:r>
              <a:rPr lang="en-US" sz="2800" dirty="0"/>
              <a:t>Dr. Mark Bake,  Chief Academic Officer</a:t>
            </a:r>
          </a:p>
          <a:p>
            <a:pPr marL="0" indent="0">
              <a:spcBef>
                <a:spcPts val="0"/>
              </a:spcBef>
              <a:buNone/>
            </a:pPr>
            <a:endParaRPr lang="en-US" sz="2800" b="1" dirty="0"/>
          </a:p>
          <a:p>
            <a:pPr marL="0" indent="0">
              <a:spcBef>
                <a:spcPts val="0"/>
              </a:spcBef>
              <a:buNone/>
            </a:pPr>
            <a:r>
              <a:rPr lang="en-US" sz="2800" b="1" dirty="0"/>
              <a:t>NWTC</a:t>
            </a:r>
          </a:p>
          <a:p>
            <a:pPr marL="0" indent="0">
              <a:spcBef>
                <a:spcPts val="0"/>
              </a:spcBef>
              <a:buNone/>
            </a:pPr>
            <a:r>
              <a:rPr lang="en-US" sz="2800" dirty="0"/>
              <a:t>Brian Krogh, Dean, Health Sciences</a:t>
            </a:r>
          </a:p>
          <a:p>
            <a:pPr marL="0" indent="0">
              <a:spcBef>
                <a:spcPts val="0"/>
              </a:spcBef>
              <a:buNone/>
            </a:pPr>
            <a:endParaRPr lang="en-US" sz="2800" b="1" dirty="0"/>
          </a:p>
          <a:p>
            <a:pPr marL="0" indent="0">
              <a:spcBef>
                <a:spcPts val="0"/>
              </a:spcBef>
              <a:buNone/>
            </a:pPr>
            <a:r>
              <a:rPr lang="en-US" sz="2800" b="1" dirty="0"/>
              <a:t>UW Green Bay</a:t>
            </a:r>
          </a:p>
          <a:p>
            <a:pPr marL="0" indent="0">
              <a:spcBef>
                <a:spcPts val="0"/>
              </a:spcBef>
              <a:buNone/>
            </a:pPr>
            <a:r>
              <a:rPr lang="en-US" sz="2800" dirty="0"/>
              <a:t>Dr.  Wendy Bauer, Director, Nursing &amp; Health Studies</a:t>
            </a:r>
          </a:p>
          <a:p>
            <a:pPr>
              <a:spcBef>
                <a:spcPts val="0"/>
              </a:spcBef>
            </a:pPr>
            <a:endParaRPr lang="en-US" sz="2800" dirty="0"/>
          </a:p>
          <a:p>
            <a:pPr marL="0" indent="0">
              <a:lnSpc>
                <a:spcPct val="100000"/>
              </a:lnSpc>
              <a:spcBef>
                <a:spcPts val="0"/>
              </a:spcBef>
              <a:buNone/>
            </a:pPr>
            <a:endParaRPr lang="en-US" sz="800" dirty="0"/>
          </a:p>
        </p:txBody>
      </p:sp>
      <p:sp>
        <p:nvSpPr>
          <p:cNvPr id="6" name="Slide Number Placeholder 5">
            <a:extLst>
              <a:ext uri="{FF2B5EF4-FFF2-40B4-BE49-F238E27FC236}">
                <a16:creationId xmlns:a16="http://schemas.microsoft.com/office/drawing/2014/main" id="{CD2B4135-2E24-473C-A639-710F2E6143B9}"/>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6D22F896-40B5-4ADD-8801-0D06FADFA095}" type="slidenum">
              <a:rPr lang="en-US" sz="1400" smtClean="0">
                <a:solidFill>
                  <a:prstClr val="white"/>
                </a:solidFill>
                <a:latin typeface="Gill Sans MT" panose="020B0502020104020203"/>
              </a:rPr>
              <a:pPr>
                <a:defRPr/>
              </a:pPr>
              <a:t>62</a:t>
            </a:fld>
            <a:endParaRPr lang="en-US" sz="1400">
              <a:solidFill>
                <a:prstClr val="white"/>
              </a:solidFill>
              <a:latin typeface="Gill Sans MT" panose="020B0502020104020203"/>
            </a:endParaRPr>
          </a:p>
        </p:txBody>
      </p:sp>
    </p:spTree>
    <p:extLst>
      <p:ext uri="{BB962C8B-B14F-4D97-AF65-F5344CB8AC3E}">
        <p14:creationId xmlns:p14="http://schemas.microsoft.com/office/powerpoint/2010/main" val="8350519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Logo&#10;&#10;Description automatically generated">
            <a:extLst>
              <a:ext uri="{FF2B5EF4-FFF2-40B4-BE49-F238E27FC236}">
                <a16:creationId xmlns:a16="http://schemas.microsoft.com/office/drawing/2014/main" id="{302F567F-E145-497C-A5F3-DDFD97B1E3FD}"/>
              </a:ext>
            </a:extLst>
          </p:cNvPr>
          <p:cNvPicPr>
            <a:picLocks noGrp="1" noChangeAspect="1"/>
          </p:cNvPicPr>
          <p:nvPr>
            <p:ph sz="half" idx="1"/>
          </p:nvPr>
        </p:nvPicPr>
        <p:blipFill>
          <a:blip r:embed="rId3">
            <a:extLst>
              <a:ext uri="{837473B0-CC2E-450A-ABE3-18F120FF3D39}">
                <a1611:picAttrSrcUrl xmlns:a1611="http://schemas.microsoft.com/office/drawing/2016/11/main" r:id="rId4"/>
              </a:ext>
            </a:extLst>
          </a:blip>
          <a:stretch>
            <a:fillRect/>
          </a:stretch>
        </p:blipFill>
        <p:spPr>
          <a:xfrm>
            <a:off x="1316726" y="1976567"/>
            <a:ext cx="4645025" cy="3166680"/>
          </a:xfrm>
        </p:spPr>
      </p:pic>
      <p:sp>
        <p:nvSpPr>
          <p:cNvPr id="11" name="Content Placeholder 10">
            <a:extLst>
              <a:ext uri="{FF2B5EF4-FFF2-40B4-BE49-F238E27FC236}">
                <a16:creationId xmlns:a16="http://schemas.microsoft.com/office/drawing/2014/main" id="{D26A4C32-AD87-4A3B-830E-104632B78BB6}"/>
              </a:ext>
            </a:extLst>
          </p:cNvPr>
          <p:cNvSpPr>
            <a:spLocks noGrp="1"/>
          </p:cNvSpPr>
          <p:nvPr>
            <p:ph sz="half" idx="2"/>
          </p:nvPr>
        </p:nvSpPr>
        <p:spPr>
          <a:xfrm>
            <a:off x="6258679" y="1625600"/>
            <a:ext cx="5234752" cy="4427881"/>
          </a:xfrm>
        </p:spPr>
        <p:txBody>
          <a:bodyPr vert="horz" lIns="91440" tIns="45720" rIns="91440" bIns="45720" rtlCol="0" anchor="t">
            <a:normAutofit fontScale="92500" lnSpcReduction="20000"/>
          </a:bodyPr>
          <a:lstStyle/>
          <a:p>
            <a:pPr marL="0" indent="0">
              <a:buNone/>
            </a:pPr>
            <a:r>
              <a:rPr lang="en-US" b="1"/>
              <a:t>May Graduates</a:t>
            </a:r>
          </a:p>
          <a:p>
            <a:pPr lvl="1"/>
            <a:r>
              <a:rPr lang="en-US"/>
              <a:t>Pre-licensure BSN</a:t>
            </a:r>
          </a:p>
          <a:p>
            <a:pPr lvl="1"/>
            <a:r>
              <a:rPr lang="en-US"/>
              <a:t>Radiologic Sciences</a:t>
            </a:r>
          </a:p>
          <a:p>
            <a:pPr lvl="1"/>
            <a:r>
              <a:rPr lang="en-US"/>
              <a:t>Diagnostic Medical Sonography</a:t>
            </a:r>
          </a:p>
          <a:p>
            <a:pPr lvl="1"/>
            <a:r>
              <a:rPr lang="en-US"/>
              <a:t>Radiation Therapy</a:t>
            </a:r>
          </a:p>
          <a:p>
            <a:pPr lvl="1"/>
            <a:r>
              <a:rPr lang="en-US"/>
              <a:t>Surgical Assisting </a:t>
            </a:r>
          </a:p>
          <a:p>
            <a:pPr lvl="1"/>
            <a:r>
              <a:rPr lang="en-US"/>
              <a:t>Graduate Nursing</a:t>
            </a:r>
          </a:p>
          <a:p>
            <a:pPr lvl="2">
              <a:buFont typeface="Wingdings" panose="020B0604020202020204" pitchFamily="34" charset="0"/>
              <a:buChar char="§"/>
            </a:pPr>
            <a:r>
              <a:rPr lang="en-US"/>
              <a:t>MSN  (NE, FNP, PMHNP)</a:t>
            </a:r>
          </a:p>
          <a:p>
            <a:pPr lvl="2">
              <a:buFont typeface="Wingdings" panose="020B0604020202020204" pitchFamily="34" charset="0"/>
              <a:buChar char="§"/>
            </a:pPr>
            <a:r>
              <a:rPr lang="en-US"/>
              <a:t>DNP (BSN-DNP FNP, MSN-DNP)</a:t>
            </a:r>
          </a:p>
          <a:p>
            <a:pPr lvl="1"/>
            <a:r>
              <a:rPr lang="en-US" err="1"/>
              <a:t>DScPT</a:t>
            </a:r>
            <a:endParaRPr lang="en-US"/>
          </a:p>
          <a:p>
            <a:pPr lvl="1"/>
            <a:r>
              <a:rPr lang="en-US"/>
              <a:t>DPT</a:t>
            </a:r>
          </a:p>
          <a:p>
            <a:pPr marL="0" indent="0">
              <a:buNone/>
            </a:pPr>
            <a:r>
              <a:rPr lang="en-US" b="1"/>
              <a:t>October Graduates</a:t>
            </a:r>
          </a:p>
          <a:p>
            <a:pPr lvl="1"/>
            <a:r>
              <a:rPr lang="en-US"/>
              <a:t>Anticipate BSN Graduates</a:t>
            </a:r>
          </a:p>
          <a:p>
            <a:pPr marL="0" indent="0">
              <a:buNone/>
            </a:pPr>
            <a:endParaRPr lang="en-US" b="1"/>
          </a:p>
          <a:p>
            <a:pPr lvl="1"/>
            <a:endParaRPr lang="en-US"/>
          </a:p>
        </p:txBody>
      </p:sp>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p:txBody>
          <a:bodyPr>
            <a:normAutofit/>
          </a:bodyPr>
          <a:lstStyle/>
          <a:p>
            <a:r>
              <a:rPr lang="en-US" b="1" cap="small"/>
              <a:t>Bellin College Update</a:t>
            </a:r>
            <a:endParaRPr lang="en-US" sz="4000" b="1" cap="small"/>
          </a:p>
        </p:txBody>
      </p:sp>
      <p:sp>
        <p:nvSpPr>
          <p:cNvPr id="9" name="Content Placeholder 2">
            <a:extLst>
              <a:ext uri="{FF2B5EF4-FFF2-40B4-BE49-F238E27FC236}">
                <a16:creationId xmlns:a16="http://schemas.microsoft.com/office/drawing/2014/main" id="{D9F94DAF-59B9-4983-AACC-5F7625447BCF}"/>
              </a:ext>
            </a:extLst>
          </p:cNvPr>
          <p:cNvSpPr txBox="1">
            <a:spLocks/>
          </p:cNvSpPr>
          <p:nvPr/>
        </p:nvSpPr>
        <p:spPr>
          <a:xfrm>
            <a:off x="1550894" y="2002169"/>
            <a:ext cx="9765783" cy="394143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US" sz="24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pic>
        <p:nvPicPr>
          <p:cNvPr id="8" name="Picture 2" descr="Bellin College Logo">
            <a:extLst>
              <a:ext uri="{FF2B5EF4-FFF2-40B4-BE49-F238E27FC236}">
                <a16:creationId xmlns:a16="http://schemas.microsoft.com/office/drawing/2014/main" id="{47BC6A48-1D47-4F00-99C0-A11B483D97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4942" y="111629"/>
            <a:ext cx="2691270" cy="62166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5">
            <a:extLst>
              <a:ext uri="{FF2B5EF4-FFF2-40B4-BE49-F238E27FC236}">
                <a16:creationId xmlns:a16="http://schemas.microsoft.com/office/drawing/2014/main" id="{45FB4679-6A2B-4CBB-A43D-C1DDD55F3C70}"/>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608366541"/>
      </p:ext>
    </p:extLst>
  </p:cSld>
  <p:clrMapOvr>
    <a:masterClrMapping/>
  </p:clrMapOvr>
  <mc:AlternateContent xmlns:mc="http://schemas.openxmlformats.org/markup-compatibility/2006" xmlns:p14="http://schemas.microsoft.com/office/powerpoint/2010/main">
    <mc:Choice Requires="p14">
      <p:transition spd="slow" p14:dur="2000" advTm="291787"/>
    </mc:Choice>
    <mc:Fallback xmlns="">
      <p:transition spd="slow" advTm="291787"/>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ED9C3D-F547-B21A-3AA5-C96E9DE11496}"/>
              </a:ext>
            </a:extLst>
          </p:cNvPr>
          <p:cNvSpPr>
            <a:spLocks noGrp="1"/>
          </p:cNvSpPr>
          <p:nvPr>
            <p:ph sz="half" idx="1"/>
          </p:nvPr>
        </p:nvSpPr>
        <p:spPr>
          <a:xfrm>
            <a:off x="858263" y="1960486"/>
            <a:ext cx="3955622" cy="3448595"/>
          </a:xfrm>
        </p:spPr>
        <p:txBody>
          <a:bodyPr vert="horz" lIns="91440" tIns="45720" rIns="91440" bIns="45720" rtlCol="0" anchor="t">
            <a:normAutofit/>
          </a:bodyPr>
          <a:lstStyle/>
          <a:p>
            <a:r>
              <a:rPr lang="en-US"/>
              <a:t>Strong enrollment for fall 2026.</a:t>
            </a:r>
          </a:p>
          <a:p>
            <a:r>
              <a:rPr lang="en-US"/>
              <a:t>Graduate programs transitioning to 14-week trimesters.</a:t>
            </a:r>
          </a:p>
          <a:p>
            <a:r>
              <a:rPr lang="en-US"/>
              <a:t>Completed $15 million capital campaign.</a:t>
            </a:r>
          </a:p>
          <a:p>
            <a:r>
              <a:rPr lang="en-US"/>
              <a:t>Hired a new full time Student Support and Well-Being Coordinator.</a:t>
            </a:r>
          </a:p>
        </p:txBody>
      </p:sp>
      <p:pic>
        <p:nvPicPr>
          <p:cNvPr id="6" name="Content Placeholder 5">
            <a:extLst>
              <a:ext uri="{FF2B5EF4-FFF2-40B4-BE49-F238E27FC236}">
                <a16:creationId xmlns:a16="http://schemas.microsoft.com/office/drawing/2014/main" id="{BD0CEA77-14A5-EFAE-CB04-62DE6F930AB8}"/>
              </a:ext>
            </a:extLst>
          </p:cNvPr>
          <p:cNvPicPr>
            <a:picLocks noGrp="1" noChangeAspect="1"/>
          </p:cNvPicPr>
          <p:nvPr>
            <p:ph sz="half" idx="2"/>
          </p:nvPr>
        </p:nvPicPr>
        <p:blipFill>
          <a:blip r:embed="rId2"/>
          <a:stretch>
            <a:fillRect/>
          </a:stretch>
        </p:blipFill>
        <p:spPr>
          <a:xfrm>
            <a:off x="5953964" y="1880507"/>
            <a:ext cx="4646613" cy="3096985"/>
          </a:xfrm>
          <a:prstGeom prst="rect">
            <a:avLst/>
          </a:prstGeom>
        </p:spPr>
      </p:pic>
      <p:sp>
        <p:nvSpPr>
          <p:cNvPr id="5" name="Title 4">
            <a:extLst>
              <a:ext uri="{FF2B5EF4-FFF2-40B4-BE49-F238E27FC236}">
                <a16:creationId xmlns:a16="http://schemas.microsoft.com/office/drawing/2014/main" id="{4CD31E5C-8070-BC17-6274-37F3DEBE6D3A}"/>
              </a:ext>
            </a:extLst>
          </p:cNvPr>
          <p:cNvSpPr>
            <a:spLocks noGrp="1"/>
          </p:cNvSpPr>
          <p:nvPr>
            <p:ph type="title"/>
          </p:nvPr>
        </p:nvSpPr>
        <p:spPr>
          <a:xfrm>
            <a:off x="1203005" y="822274"/>
            <a:ext cx="9603275" cy="1049235"/>
          </a:xfrm>
        </p:spPr>
        <p:txBody>
          <a:bodyPr/>
          <a:lstStyle/>
          <a:p>
            <a:r>
              <a:rPr lang="en-US" b="1"/>
              <a:t>Bellin college update</a:t>
            </a:r>
          </a:p>
        </p:txBody>
      </p:sp>
      <p:pic>
        <p:nvPicPr>
          <p:cNvPr id="7" name="Picture 2" descr="Bellin College Logo">
            <a:extLst>
              <a:ext uri="{FF2B5EF4-FFF2-40B4-BE49-F238E27FC236}">
                <a16:creationId xmlns:a16="http://schemas.microsoft.com/office/drawing/2014/main" id="{0085AE69-C91D-9C44-1674-C5B2142658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4942" y="111629"/>
            <a:ext cx="2691270" cy="621668"/>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5">
            <a:extLst>
              <a:ext uri="{FF2B5EF4-FFF2-40B4-BE49-F238E27FC236}">
                <a16:creationId xmlns:a16="http://schemas.microsoft.com/office/drawing/2014/main" id="{6314CFDD-F262-27AF-C498-71B383814824}"/>
              </a:ext>
            </a:extLst>
          </p:cNvPr>
          <p:cNvSpPr txBox="1">
            <a:spLocks/>
          </p:cNvSpPr>
          <p:nvPr/>
        </p:nvSpPr>
        <p:spPr>
          <a:xfrm>
            <a:off x="11246789" y="6381930"/>
            <a:ext cx="547023"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1212701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2D41B-C4B1-4DE4-BFE9-9092AEB49CA6}"/>
              </a:ext>
            </a:extLst>
          </p:cNvPr>
          <p:cNvSpPr>
            <a:spLocks noGrp="1"/>
          </p:cNvSpPr>
          <p:nvPr>
            <p:ph type="title"/>
          </p:nvPr>
        </p:nvSpPr>
        <p:spPr>
          <a:xfrm>
            <a:off x="1469269" y="1089474"/>
            <a:ext cx="7633273" cy="621669"/>
          </a:xfrm>
        </p:spPr>
        <p:txBody>
          <a:bodyPr/>
          <a:lstStyle/>
          <a:p>
            <a:r>
              <a:rPr lang="en-US" b="1" cap="small"/>
              <a:t>Bellin College Nursing Programs</a:t>
            </a:r>
          </a:p>
        </p:txBody>
      </p:sp>
      <p:sp>
        <p:nvSpPr>
          <p:cNvPr id="9" name="Text Placeholder 8">
            <a:extLst>
              <a:ext uri="{FF2B5EF4-FFF2-40B4-BE49-F238E27FC236}">
                <a16:creationId xmlns:a16="http://schemas.microsoft.com/office/drawing/2014/main" id="{76E04884-9D23-4A5D-9DD6-FB6CAA070036}"/>
              </a:ext>
            </a:extLst>
          </p:cNvPr>
          <p:cNvSpPr>
            <a:spLocks noGrp="1"/>
          </p:cNvSpPr>
          <p:nvPr>
            <p:ph idx="1"/>
          </p:nvPr>
        </p:nvSpPr>
        <p:spPr>
          <a:xfrm>
            <a:off x="402257" y="1988705"/>
            <a:ext cx="11487705" cy="4199727"/>
          </a:xfrm>
        </p:spPr>
        <p:txBody>
          <a:bodyPr>
            <a:noAutofit/>
          </a:bodyPr>
          <a:lstStyle/>
          <a:p>
            <a:pPr marL="342900" indent="-342900">
              <a:spcBef>
                <a:spcPts val="0"/>
              </a:spcBef>
              <a:buFont typeface="Symbol" panose="05050102010706020507" pitchFamily="18" charset="2"/>
              <a:buChar char=""/>
            </a:pPr>
            <a:r>
              <a:rPr lang="en-US" sz="2800">
                <a:latin typeface="Aptos"/>
                <a:ea typeface="Times New Roman" panose="02020603050405020304" pitchFamily="18" charset="0"/>
                <a:cs typeface="Aptos" panose="020B0004020202020204" pitchFamily="34" charset="0"/>
              </a:rPr>
              <a:t>BSN Program</a:t>
            </a:r>
          </a:p>
          <a:p>
            <a:pPr marL="800100" lvl="1" indent="-342900">
              <a:spcBef>
                <a:spcPts val="0"/>
              </a:spcBef>
              <a:buFont typeface="Courier New" panose="05050102010706020507" pitchFamily="18" charset="2"/>
              <a:buChar char="o"/>
            </a:pPr>
            <a:r>
              <a:rPr lang="en-US" sz="2600">
                <a:latin typeface="Aptos"/>
                <a:ea typeface="Times New Roman" panose="02020603050405020304" pitchFamily="18" charset="0"/>
                <a:cs typeface="Aptos" panose="020B0004020202020204" pitchFamily="34" charset="0"/>
              </a:rPr>
              <a:t>2-year transfer</a:t>
            </a:r>
          </a:p>
          <a:p>
            <a:pPr marL="800100" lvl="1" indent="-342900">
              <a:spcBef>
                <a:spcPts val="0"/>
              </a:spcBef>
              <a:buFont typeface="Courier New" panose="05050102010706020507" pitchFamily="18" charset="2"/>
              <a:buChar char="o"/>
            </a:pPr>
            <a:r>
              <a:rPr lang="en-US" sz="2600">
                <a:latin typeface="Aptos"/>
                <a:ea typeface="Times New Roman" panose="02020603050405020304" pitchFamily="18" charset="0"/>
                <a:cs typeface="Aptos" panose="020B0004020202020204" pitchFamily="34" charset="0"/>
              </a:rPr>
              <a:t>3-year traditional </a:t>
            </a:r>
          </a:p>
          <a:p>
            <a:pPr marL="800100" lvl="1" indent="-342900">
              <a:spcBef>
                <a:spcPts val="0"/>
              </a:spcBef>
              <a:buFont typeface="Courier New" panose="05050102010706020507" pitchFamily="18" charset="2"/>
              <a:buChar char="o"/>
            </a:pPr>
            <a:r>
              <a:rPr lang="en-US" sz="2600">
                <a:latin typeface="Aptos"/>
                <a:ea typeface="Times New Roman" panose="02020603050405020304" pitchFamily="18" charset="0"/>
                <a:cs typeface="Aptos" panose="020B0004020202020204" pitchFamily="34" charset="0"/>
              </a:rPr>
              <a:t>15-month </a:t>
            </a:r>
          </a:p>
          <a:p>
            <a:pPr marL="342900" indent="-342900">
              <a:spcBef>
                <a:spcPts val="0"/>
              </a:spcBef>
              <a:buFont typeface="Symbol" panose="05050102010706020507" pitchFamily="18" charset="2"/>
              <a:buChar char=""/>
            </a:pPr>
            <a:r>
              <a:rPr lang="en-US" sz="2800">
                <a:latin typeface="Aptos"/>
                <a:ea typeface="Times New Roman" panose="02020603050405020304" pitchFamily="18" charset="0"/>
                <a:cs typeface="Aptos" panose="020B0004020202020204" pitchFamily="34" charset="0"/>
              </a:rPr>
              <a:t>Strong enrollment</a:t>
            </a:r>
            <a:endParaRPr lang="en-US" sz="2800">
              <a:latin typeface="Times New Roman"/>
              <a:ea typeface="Times New Roman" panose="02020603050405020304" pitchFamily="18" charset="0"/>
              <a:cs typeface="Aptos" panose="020B0004020202020204" pitchFamily="34" charset="0"/>
            </a:endParaRPr>
          </a:p>
          <a:p>
            <a:pPr marL="342900" indent="-342900">
              <a:spcBef>
                <a:spcPts val="0"/>
              </a:spcBef>
              <a:buFont typeface="Symbol" panose="05050102010706020507" pitchFamily="18" charset="2"/>
              <a:buChar char=""/>
            </a:pPr>
            <a:r>
              <a:rPr lang="en-US" sz="2800">
                <a:latin typeface="Aptos"/>
                <a:ea typeface="Times New Roman" panose="02020603050405020304" pitchFamily="18" charset="0"/>
                <a:cs typeface="Aptos" panose="020B0004020202020204" pitchFamily="34" charset="0"/>
              </a:rPr>
              <a:t>Five new clinical faculty hired 2025-2026. </a:t>
            </a:r>
          </a:p>
          <a:p>
            <a:pPr marL="342900" indent="-342900">
              <a:spcBef>
                <a:spcPts val="0"/>
              </a:spcBef>
              <a:buFont typeface="Symbol" panose="05050102010706020507" pitchFamily="18" charset="2"/>
              <a:buChar char=""/>
            </a:pPr>
            <a:r>
              <a:rPr lang="en-US" sz="2800">
                <a:latin typeface="Aptos"/>
                <a:ea typeface="Times New Roman" panose="02020603050405020304" pitchFamily="18" charset="0"/>
                <a:cs typeface="Aptos" panose="020B0004020202020204" pitchFamily="34" charset="0"/>
              </a:rPr>
              <a:t>Heidi Monroe, NCLEX Success Coordinator,  retiring in December 2026. </a:t>
            </a:r>
          </a:p>
          <a:p>
            <a:pPr marL="342900" indent="-342900">
              <a:spcBef>
                <a:spcPts val="0"/>
              </a:spcBef>
              <a:buFont typeface="Symbol" panose="05050102010706020507" pitchFamily="18" charset="2"/>
              <a:buChar char=""/>
            </a:pPr>
            <a:r>
              <a:rPr lang="en-US" sz="2800">
                <a:latin typeface="Aptos"/>
                <a:ea typeface="Times New Roman" panose="02020603050405020304" pitchFamily="18" charset="0"/>
                <a:cs typeface="Aptos" panose="020B0004020202020204" pitchFamily="34" charset="0"/>
              </a:rPr>
              <a:t>Continuing</a:t>
            </a:r>
            <a:r>
              <a:rPr lang="en-US" sz="2800">
                <a:effectLst/>
                <a:latin typeface="Aptos"/>
                <a:ea typeface="Times New Roman" panose="02020603050405020304" pitchFamily="18" charset="0"/>
                <a:cs typeface="Aptos" panose="020B0004020202020204" pitchFamily="34" charset="0"/>
              </a:rPr>
              <a:t> to expand our </a:t>
            </a:r>
            <a:r>
              <a:rPr lang="en-US" sz="2800">
                <a:latin typeface="Aptos"/>
                <a:ea typeface="Times New Roman" panose="02020603050405020304" pitchFamily="18" charset="0"/>
                <a:cs typeface="Aptos" panose="020B0004020202020204" pitchFamily="34" charset="0"/>
              </a:rPr>
              <a:t>clinical/community</a:t>
            </a:r>
            <a:r>
              <a:rPr lang="en-US" sz="2800">
                <a:effectLst/>
                <a:latin typeface="Aptos"/>
                <a:ea typeface="Times New Roman" panose="02020603050405020304" pitchFamily="18" charset="0"/>
                <a:cs typeface="Aptos" panose="020B0004020202020204" pitchFamily="34" charset="0"/>
              </a:rPr>
              <a:t> partnerships </a:t>
            </a:r>
            <a:endParaRPr lang="en-US" sz="2800">
              <a:effectLst/>
              <a:latin typeface="Times New Roman"/>
              <a:ea typeface="Aptos" panose="020B0004020202020204" pitchFamily="34" charset="0"/>
              <a:cs typeface="Aptos" panose="020B0004020202020204" pitchFamily="34" charset="0"/>
            </a:endParaRPr>
          </a:p>
        </p:txBody>
      </p:sp>
      <p:pic>
        <p:nvPicPr>
          <p:cNvPr id="6" name="Picture 2" descr="Bellin College Logo">
            <a:extLst>
              <a:ext uri="{FF2B5EF4-FFF2-40B4-BE49-F238E27FC236}">
                <a16:creationId xmlns:a16="http://schemas.microsoft.com/office/drawing/2014/main" id="{029CED73-837C-446F-A2D9-E9D1DDAAC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2542" y="327674"/>
            <a:ext cx="2691270" cy="621668"/>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E384C8AA-0FE3-4E95-BBD6-47BE0A52E10F}"/>
              </a:ext>
            </a:extLst>
          </p:cNvPr>
          <p:cNvSpPr txBox="1">
            <a:spLocks/>
          </p:cNvSpPr>
          <p:nvPr/>
        </p:nvSpPr>
        <p:spPr>
          <a:xfrm>
            <a:off x="11246789" y="6381930"/>
            <a:ext cx="547023"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916205263"/>
      </p:ext>
    </p:extLst>
  </p:cSld>
  <p:clrMapOvr>
    <a:masterClrMapping/>
  </p:clrMapOvr>
  <mc:AlternateContent xmlns:mc="http://schemas.openxmlformats.org/markup-compatibility/2006" xmlns:p14="http://schemas.microsoft.com/office/powerpoint/2010/main">
    <mc:Choice Requires="p14">
      <p:transition spd="slow" p14:dur="2000" advTm="71804"/>
    </mc:Choice>
    <mc:Fallback xmlns="">
      <p:transition spd="slow" advTm="71804"/>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CAD79-CC23-D9E9-E5F1-B84A6C0493FD}"/>
              </a:ext>
            </a:extLst>
          </p:cNvPr>
          <p:cNvSpPr>
            <a:spLocks noGrp="1"/>
          </p:cNvSpPr>
          <p:nvPr>
            <p:ph type="title"/>
          </p:nvPr>
        </p:nvSpPr>
        <p:spPr>
          <a:xfrm>
            <a:off x="1451579" y="1100831"/>
            <a:ext cx="9603275" cy="752923"/>
          </a:xfrm>
        </p:spPr>
        <p:txBody>
          <a:bodyPr/>
          <a:lstStyle/>
          <a:p>
            <a:r>
              <a:rPr lang="en-US" b="1" cap="small"/>
              <a:t>Bellin College Graduate Nursing Programs</a:t>
            </a:r>
            <a:endParaRPr lang="en-US"/>
          </a:p>
        </p:txBody>
      </p:sp>
      <p:sp>
        <p:nvSpPr>
          <p:cNvPr id="3" name="Content Placeholder 2">
            <a:extLst>
              <a:ext uri="{FF2B5EF4-FFF2-40B4-BE49-F238E27FC236}">
                <a16:creationId xmlns:a16="http://schemas.microsoft.com/office/drawing/2014/main" id="{776BCE89-E837-4F14-92D5-500C16026472}"/>
              </a:ext>
            </a:extLst>
          </p:cNvPr>
          <p:cNvSpPr>
            <a:spLocks noGrp="1"/>
          </p:cNvSpPr>
          <p:nvPr>
            <p:ph idx="1"/>
          </p:nvPr>
        </p:nvSpPr>
        <p:spPr>
          <a:xfrm>
            <a:off x="652857" y="2015732"/>
            <a:ext cx="10401997" cy="3909649"/>
          </a:xfrm>
        </p:spPr>
        <p:txBody>
          <a:bodyPr>
            <a:normAutofit/>
          </a:bodyPr>
          <a:lstStyle/>
          <a:p>
            <a:pPr marL="0" marR="0" indent="0">
              <a:spcBef>
                <a:spcPts val="0"/>
              </a:spcBef>
              <a:spcAft>
                <a:spcPts val="0"/>
              </a:spcAft>
              <a:buNone/>
            </a:pPr>
            <a:r>
              <a:rPr lang="en-US" sz="2400">
                <a:effectLst/>
                <a:latin typeface="Aptos"/>
                <a:ea typeface="Aptos" panose="020B0004020202020204" pitchFamily="34" charset="0"/>
                <a:cs typeface="Aptos" panose="020B0004020202020204" pitchFamily="34" charset="0"/>
              </a:rPr>
              <a:t>Master’s Degree and Post-Graduate Certificate Program Tracks </a:t>
            </a:r>
            <a:endParaRPr lang="en-US"/>
          </a:p>
          <a:p>
            <a:pPr marL="342900" marR="0" lvl="0" indent="-342900">
              <a:spcBef>
                <a:spcPts val="0"/>
              </a:spcBef>
              <a:spcAft>
                <a:spcPts val="0"/>
              </a:spcAft>
              <a:buFont typeface="Symbol" panose="05050102010706020507" pitchFamily="18" charset="2"/>
              <a:buChar char=""/>
            </a:pPr>
            <a:r>
              <a:rPr lang="en-US" sz="1600">
                <a:effectLst/>
                <a:latin typeface="Aptos"/>
                <a:ea typeface="Times New Roman" panose="02020603050405020304" pitchFamily="18" charset="0"/>
                <a:cs typeface="Aptos" panose="020B0004020202020204" pitchFamily="34" charset="0"/>
              </a:rPr>
              <a:t>FNP </a:t>
            </a:r>
            <a:r>
              <a:rPr lang="en-US" sz="1600">
                <a:latin typeface="Aptos"/>
                <a:ea typeface="Times New Roman" panose="02020603050405020304" pitchFamily="18" charset="0"/>
                <a:cs typeface="Aptos" panose="020B0004020202020204" pitchFamily="34" charset="0"/>
              </a:rPr>
              <a:t>(hybrid)</a:t>
            </a:r>
            <a:endParaRPr lang="en-US" sz="1600">
              <a:effectLst/>
              <a:latin typeface="Times New Roman"/>
              <a:ea typeface="Aptos" panose="020B0004020202020204" pitchFamily="34" charset="0"/>
              <a:cs typeface="Aptos" panose="020B0004020202020204" pitchFamily="34" charset="0"/>
            </a:endParaRPr>
          </a:p>
          <a:p>
            <a:pPr marL="342900" indent="-342900">
              <a:spcBef>
                <a:spcPts val="0"/>
              </a:spcBef>
              <a:buFont typeface="Symbol" panose="05050102010706020507" pitchFamily="18" charset="2"/>
              <a:buChar char=""/>
            </a:pPr>
            <a:r>
              <a:rPr lang="en-US" sz="1600">
                <a:effectLst/>
                <a:latin typeface="Aptos"/>
                <a:ea typeface="Times New Roman" panose="02020603050405020304" pitchFamily="18" charset="0"/>
                <a:cs typeface="Aptos" panose="020B0004020202020204" pitchFamily="34" charset="0"/>
              </a:rPr>
              <a:t>PMHNP</a:t>
            </a:r>
            <a:r>
              <a:rPr lang="en-US" sz="1600">
                <a:latin typeface="Aptos"/>
                <a:ea typeface="Times New Roman" panose="02020603050405020304" pitchFamily="18" charset="0"/>
                <a:cs typeface="Aptos" panose="020B0004020202020204" pitchFamily="34" charset="0"/>
              </a:rPr>
              <a:t> (online) - 1st cohort graduated May 2026. </a:t>
            </a:r>
            <a:endParaRPr lang="en-US" sz="1600">
              <a:effectLst/>
              <a:latin typeface="Times New Roman"/>
              <a:ea typeface="Aptos" panose="020B0004020202020204" pitchFamily="34" charset="0"/>
              <a:cs typeface="Aptos" panose="020B0004020202020204" pitchFamily="34" charset="0"/>
            </a:endParaRPr>
          </a:p>
          <a:p>
            <a:pPr marL="342900" indent="-342900">
              <a:spcBef>
                <a:spcPts val="0"/>
              </a:spcBef>
              <a:buFont typeface="Symbol" panose="05050102010706020507" pitchFamily="18" charset="2"/>
              <a:buChar char=""/>
            </a:pPr>
            <a:r>
              <a:rPr lang="en-US" sz="1600">
                <a:effectLst/>
                <a:latin typeface="Aptos"/>
                <a:ea typeface="Times New Roman" panose="02020603050405020304" pitchFamily="18" charset="0"/>
                <a:cs typeface="Aptos" panose="020B0004020202020204" pitchFamily="34" charset="0"/>
              </a:rPr>
              <a:t>NE </a:t>
            </a:r>
            <a:r>
              <a:rPr lang="en-US" sz="1600">
                <a:latin typeface="Aptos"/>
                <a:ea typeface="Times New Roman" panose="02020603050405020304" pitchFamily="18" charset="0"/>
                <a:cs typeface="Aptos" panose="020B0004020202020204" pitchFamily="34" charset="0"/>
              </a:rPr>
              <a:t>(online)</a:t>
            </a:r>
            <a:endParaRPr lang="en-US" sz="1600">
              <a:latin typeface="Times New Roman"/>
              <a:ea typeface="Times New Roman" panose="02020603050405020304" pitchFamily="18" charset="0"/>
              <a:cs typeface="Aptos" panose="020B0004020202020204" pitchFamily="34" charset="0"/>
            </a:endParaRPr>
          </a:p>
          <a:p>
            <a:pPr marL="0">
              <a:spcBef>
                <a:spcPts val="0"/>
              </a:spcBef>
            </a:pPr>
            <a:endParaRPr lang="en-US" sz="1400">
              <a:effectLst/>
              <a:latin typeface="Aptos" panose="020B0004020202020204" pitchFamily="34" charset="0"/>
              <a:ea typeface="Aptos" panose="020B0004020202020204" pitchFamily="34" charset="0"/>
              <a:cs typeface="Aptos" panose="020B0004020202020204" pitchFamily="34" charset="0"/>
            </a:endParaRPr>
          </a:p>
          <a:p>
            <a:pPr marL="0" marR="0" indent="0">
              <a:spcBef>
                <a:spcPts val="0"/>
              </a:spcBef>
              <a:spcAft>
                <a:spcPts val="0"/>
              </a:spcAft>
              <a:buNone/>
            </a:pPr>
            <a:r>
              <a:rPr lang="en-US" sz="2400">
                <a:effectLst/>
                <a:latin typeface="Aptos"/>
                <a:ea typeface="Aptos" panose="020B0004020202020204" pitchFamily="34" charset="0"/>
                <a:cs typeface="Aptos" panose="020B0004020202020204" pitchFamily="34" charset="0"/>
              </a:rPr>
              <a:t>Doctor of Nursing Practice</a:t>
            </a:r>
            <a:endParaRPr lang="en-US" sz="2400">
              <a:effectLst/>
              <a:latin typeface="Aptos" panose="020B0004020202020204" pitchFamily="34" charset="0"/>
              <a:ea typeface="Aptos" panose="020B0004020202020204" pitchFamily="34" charset="0"/>
              <a:cs typeface="Aptos" panose="020B0004020202020204" pitchFamily="34" charset="0"/>
            </a:endParaRPr>
          </a:p>
          <a:p>
            <a:pPr marL="342900" indent="-342900">
              <a:spcBef>
                <a:spcPts val="0"/>
              </a:spcBef>
              <a:buFont typeface="Symbol" panose="05050102010706020507" pitchFamily="18" charset="2"/>
              <a:buChar char=""/>
            </a:pPr>
            <a:r>
              <a:rPr lang="en-US" sz="1600">
                <a:effectLst/>
                <a:latin typeface="Aptos"/>
                <a:ea typeface="Times New Roman" panose="02020603050405020304" pitchFamily="18" charset="0"/>
                <a:cs typeface="Aptos" panose="020B0004020202020204" pitchFamily="34" charset="0"/>
              </a:rPr>
              <a:t>BSN-DNP</a:t>
            </a:r>
            <a:r>
              <a:rPr lang="en-US" sz="1600">
                <a:latin typeface="Aptos"/>
                <a:ea typeface="Times New Roman" panose="02020603050405020304" pitchFamily="18" charset="0"/>
                <a:cs typeface="Aptos" panose="020B0004020202020204" pitchFamily="34" charset="0"/>
              </a:rPr>
              <a:t> </a:t>
            </a:r>
            <a:endParaRPr lang="en-US" sz="1600">
              <a:effectLst/>
              <a:latin typeface="Times New Roman"/>
              <a:ea typeface="Aptos" panose="020B0004020202020204" pitchFamily="34" charset="0"/>
              <a:cs typeface="Aptos" panose="020B0004020202020204" pitchFamily="34" charset="0"/>
            </a:endParaRPr>
          </a:p>
          <a:p>
            <a:pPr marL="742950" lvl="1" indent="-285750">
              <a:spcBef>
                <a:spcPts val="0"/>
              </a:spcBef>
              <a:buFont typeface="Courier New" panose="02070309020205020404" pitchFamily="49" charset="0"/>
              <a:buChar char="o"/>
            </a:pPr>
            <a:r>
              <a:rPr lang="en-US" sz="1600">
                <a:effectLst/>
                <a:latin typeface="Aptos"/>
                <a:ea typeface="Times New Roman" panose="02020603050405020304" pitchFamily="18" charset="0"/>
                <a:cs typeface="Aptos" panose="020B0004020202020204" pitchFamily="34" charset="0"/>
              </a:rPr>
              <a:t>FNP</a:t>
            </a:r>
            <a:r>
              <a:rPr lang="en-US" sz="1600">
                <a:latin typeface="Aptos"/>
                <a:ea typeface="Times New Roman" panose="02020603050405020304" pitchFamily="18" charset="0"/>
                <a:cs typeface="Aptos" panose="020B0004020202020204" pitchFamily="34" charset="0"/>
              </a:rPr>
              <a:t> (Hybrid)</a:t>
            </a:r>
            <a:endParaRPr lang="en-US" sz="1600">
              <a:effectLst/>
              <a:latin typeface="Times New Roman"/>
              <a:ea typeface="Aptos" panose="020B0004020202020204" pitchFamily="34" charset="0"/>
              <a:cs typeface="Aptos" panose="020B0004020202020204" pitchFamily="34" charset="0"/>
            </a:endParaRPr>
          </a:p>
          <a:p>
            <a:pPr marL="742950" lvl="1" indent="-285750">
              <a:spcBef>
                <a:spcPts val="0"/>
              </a:spcBef>
              <a:buFont typeface="Courier New" panose="02070309020205020404" pitchFamily="49" charset="0"/>
              <a:buChar char="o"/>
            </a:pPr>
            <a:r>
              <a:rPr lang="en-US" sz="1600">
                <a:effectLst/>
                <a:latin typeface="Aptos"/>
                <a:ea typeface="Times New Roman" panose="02020603050405020304" pitchFamily="18" charset="0"/>
                <a:cs typeface="Aptos" panose="020B0004020202020204" pitchFamily="34" charset="0"/>
              </a:rPr>
              <a:t>PMHNP</a:t>
            </a:r>
            <a:r>
              <a:rPr lang="en-US" sz="1600">
                <a:latin typeface="Aptos"/>
                <a:ea typeface="Times New Roman" panose="02020603050405020304" pitchFamily="18" charset="0"/>
                <a:cs typeface="Aptos" panose="020B0004020202020204" pitchFamily="34" charset="0"/>
              </a:rPr>
              <a:t> (online)</a:t>
            </a:r>
            <a:endParaRPr lang="en-US" sz="1600">
              <a:effectLst/>
              <a:latin typeface="Times New Roman"/>
              <a:ea typeface="Aptos" panose="020B0004020202020204" pitchFamily="34" charset="0"/>
              <a:cs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1600">
                <a:effectLst/>
                <a:latin typeface="Aptos"/>
                <a:ea typeface="Times New Roman" panose="02020603050405020304" pitchFamily="18" charset="0"/>
                <a:cs typeface="Aptos" panose="020B0004020202020204" pitchFamily="34" charset="0"/>
              </a:rPr>
              <a:t>MSN-DNP (</a:t>
            </a:r>
            <a:r>
              <a:rPr lang="en-US" sz="1600">
                <a:latin typeface="Aptos"/>
                <a:ea typeface="Times New Roman" panose="02020603050405020304" pitchFamily="18" charset="0"/>
                <a:cs typeface="Aptos" panose="020B0004020202020204" pitchFamily="34" charset="0"/>
              </a:rPr>
              <a:t>online)</a:t>
            </a:r>
            <a:endParaRPr lang="en-US" sz="1600">
              <a:effectLst/>
              <a:latin typeface="Times New Roman"/>
              <a:ea typeface="Aptos" panose="020B0004020202020204" pitchFamily="34" charset="0"/>
              <a:cs typeface="Aptos" panose="020B0004020202020204" pitchFamily="34" charset="0"/>
            </a:endParaRPr>
          </a:p>
          <a:p>
            <a:pPr marL="0" indent="0">
              <a:spcBef>
                <a:spcPts val="0"/>
              </a:spcBef>
              <a:buNone/>
            </a:pPr>
            <a:endParaRPr lang="en-US" sz="1600">
              <a:latin typeface="Aptos"/>
            </a:endParaRPr>
          </a:p>
          <a:p>
            <a:pPr marL="0" indent="0">
              <a:spcBef>
                <a:spcPts val="0"/>
              </a:spcBef>
              <a:buNone/>
            </a:pPr>
            <a:r>
              <a:rPr lang="en-US" sz="1600">
                <a:latin typeface="Aptos"/>
              </a:rPr>
              <a:t>MSN (NE) and DNP programs are approved for WI Nurse Educator Loan Program </a:t>
            </a:r>
            <a:endParaRPr lang="en-US"/>
          </a:p>
          <a:p>
            <a:pPr marL="0" indent="0">
              <a:buNone/>
            </a:pPr>
            <a:endParaRPr lang="en-US" sz="2800" b="1" cap="small"/>
          </a:p>
          <a:p>
            <a:endParaRPr lang="en-US"/>
          </a:p>
        </p:txBody>
      </p:sp>
      <p:pic>
        <p:nvPicPr>
          <p:cNvPr id="5" name="Picture 2" descr="Bellin College Logo">
            <a:extLst>
              <a:ext uri="{FF2B5EF4-FFF2-40B4-BE49-F238E27FC236}">
                <a16:creationId xmlns:a16="http://schemas.microsoft.com/office/drawing/2014/main" id="{6F23D807-12F0-0A38-BFB0-27AB6D173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2542" y="327674"/>
            <a:ext cx="2691270" cy="62166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5">
            <a:extLst>
              <a:ext uri="{FF2B5EF4-FFF2-40B4-BE49-F238E27FC236}">
                <a16:creationId xmlns:a16="http://schemas.microsoft.com/office/drawing/2014/main" id="{5A9D74DA-63E8-15AE-3A79-B4E6DA169C93}"/>
              </a:ext>
            </a:extLst>
          </p:cNvPr>
          <p:cNvSpPr txBox="1">
            <a:spLocks/>
          </p:cNvSpPr>
          <p:nvPr/>
        </p:nvSpPr>
        <p:spPr>
          <a:xfrm>
            <a:off x="11246789" y="6381930"/>
            <a:ext cx="547023"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6957099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CF31-20F8-4644-A824-4AF07852D76D}"/>
              </a:ext>
            </a:extLst>
          </p:cNvPr>
          <p:cNvSpPr>
            <a:spLocks noGrp="1"/>
          </p:cNvSpPr>
          <p:nvPr>
            <p:ph type="title"/>
          </p:nvPr>
        </p:nvSpPr>
        <p:spPr>
          <a:xfrm>
            <a:off x="1371680" y="1065320"/>
            <a:ext cx="9603275" cy="551458"/>
          </a:xfrm>
        </p:spPr>
        <p:txBody>
          <a:bodyPr/>
          <a:lstStyle/>
          <a:p>
            <a:r>
              <a:rPr lang="en-US" b="1" cap="small"/>
              <a:t>Bellin College Allied Health Sciences</a:t>
            </a:r>
          </a:p>
        </p:txBody>
      </p:sp>
      <p:sp>
        <p:nvSpPr>
          <p:cNvPr id="3" name="Content Placeholder 2">
            <a:extLst>
              <a:ext uri="{FF2B5EF4-FFF2-40B4-BE49-F238E27FC236}">
                <a16:creationId xmlns:a16="http://schemas.microsoft.com/office/drawing/2014/main" id="{BEB2B6CC-23C3-4BAE-A271-D49A9A1AEF45}"/>
              </a:ext>
            </a:extLst>
          </p:cNvPr>
          <p:cNvSpPr>
            <a:spLocks noGrp="1"/>
          </p:cNvSpPr>
          <p:nvPr>
            <p:ph idx="1"/>
          </p:nvPr>
        </p:nvSpPr>
        <p:spPr>
          <a:xfrm>
            <a:off x="657473" y="1622258"/>
            <a:ext cx="10896345" cy="4544817"/>
          </a:xfrm>
        </p:spPr>
        <p:txBody>
          <a:bodyPr>
            <a:normAutofit/>
          </a:bodyPr>
          <a:lstStyle/>
          <a:p>
            <a:pPr marL="457200" lvl="1" indent="0">
              <a:buNone/>
            </a:pPr>
            <a:endParaRPr lang="en-US" sz="2100" dirty="0"/>
          </a:p>
          <a:p>
            <a:pPr lvl="1"/>
            <a:r>
              <a:rPr lang="en-US" sz="2100" dirty="0"/>
              <a:t>Surgical Assisting | Surgical Technology</a:t>
            </a:r>
          </a:p>
          <a:p>
            <a:pPr lvl="2"/>
            <a:r>
              <a:rPr lang="en-US" sz="1900" dirty="0"/>
              <a:t>Started transfer option for Surgical Assisting Program with prior ST experience</a:t>
            </a:r>
          </a:p>
          <a:p>
            <a:pPr lvl="2"/>
            <a:r>
              <a:rPr lang="en-US" sz="1900" dirty="0"/>
              <a:t>Seeking Initial Accreditation for ST </a:t>
            </a:r>
            <a:endParaRPr lang="en-US" dirty="0"/>
          </a:p>
          <a:p>
            <a:pPr lvl="1"/>
            <a:r>
              <a:rPr lang="en-US" sz="2100" dirty="0"/>
              <a:t>Radiologic Sciences </a:t>
            </a:r>
          </a:p>
          <a:p>
            <a:pPr lvl="2"/>
            <a:r>
              <a:rPr lang="en-US" sz="1900" dirty="0"/>
              <a:t>Strong interest, 18 students enrolled for Fall 2026, </a:t>
            </a:r>
            <a:r>
              <a:rPr lang="en-US" sz="1900"/>
              <a:t>new faculty hired</a:t>
            </a:r>
            <a:endParaRPr lang="en-US" sz="1900" dirty="0"/>
          </a:p>
          <a:p>
            <a:pPr lvl="1"/>
            <a:r>
              <a:rPr lang="en-US" sz="2100" dirty="0"/>
              <a:t>Radiation Therapy</a:t>
            </a:r>
          </a:p>
          <a:p>
            <a:pPr lvl="2"/>
            <a:r>
              <a:rPr lang="en-US" sz="2100" dirty="0"/>
              <a:t>Expanding clinical sites, Penn Medicine being a recent signed site</a:t>
            </a:r>
          </a:p>
          <a:p>
            <a:pPr lvl="1"/>
            <a:r>
              <a:rPr lang="en-US" sz="2100" dirty="0"/>
              <a:t>Diagnostic Medical Sonography </a:t>
            </a:r>
          </a:p>
          <a:p>
            <a:pPr lvl="2"/>
            <a:r>
              <a:rPr lang="en-US" sz="1900" dirty="0"/>
              <a:t>Continue to expand the online adult echo certificate nationally with over 15 students in Fall</a:t>
            </a:r>
          </a:p>
          <a:p>
            <a:pPr lvl="1"/>
            <a:endParaRPr lang="en-US" sz="2100" dirty="0"/>
          </a:p>
        </p:txBody>
      </p:sp>
      <p:pic>
        <p:nvPicPr>
          <p:cNvPr id="7" name="Picture 2" descr="Bellin College Logo">
            <a:extLst>
              <a:ext uri="{FF2B5EF4-FFF2-40B4-BE49-F238E27FC236}">
                <a16:creationId xmlns:a16="http://schemas.microsoft.com/office/drawing/2014/main" id="{78F1AF0E-252E-46AF-9C09-39FFDA6F1C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7851" y="136467"/>
            <a:ext cx="2691270" cy="621668"/>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a:extLst>
              <a:ext uri="{FF2B5EF4-FFF2-40B4-BE49-F238E27FC236}">
                <a16:creationId xmlns:a16="http://schemas.microsoft.com/office/drawing/2014/main" id="{8580ECD6-917C-4A64-BC2A-AAFF729A4A80}"/>
              </a:ext>
            </a:extLst>
          </p:cNvPr>
          <p:cNvSpPr txBox="1">
            <a:spLocks/>
          </p:cNvSpPr>
          <p:nvPr/>
        </p:nvSpPr>
        <p:spPr>
          <a:xfrm>
            <a:off x="11246789" y="6398572"/>
            <a:ext cx="547023"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643554763"/>
      </p:ext>
    </p:extLst>
  </p:cSld>
  <p:clrMapOvr>
    <a:masterClrMapping/>
  </p:clrMapOvr>
  <mc:AlternateContent xmlns:mc="http://schemas.openxmlformats.org/markup-compatibility/2006" xmlns:p14="http://schemas.microsoft.com/office/powerpoint/2010/main">
    <mc:Choice Requires="p14">
      <p:transition spd="slow" p14:dur="2000" advTm="36081"/>
    </mc:Choice>
    <mc:Fallback xmlns="">
      <p:transition spd="slow" advTm="36081"/>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2E36-4DAF-45AA-BB80-A8683B3421DA}"/>
              </a:ext>
            </a:extLst>
          </p:cNvPr>
          <p:cNvSpPr>
            <a:spLocks noGrp="1"/>
          </p:cNvSpPr>
          <p:nvPr>
            <p:ph type="title"/>
          </p:nvPr>
        </p:nvSpPr>
        <p:spPr>
          <a:xfrm>
            <a:off x="1329165" y="1139815"/>
            <a:ext cx="9603275" cy="1049235"/>
          </a:xfrm>
        </p:spPr>
        <p:txBody>
          <a:bodyPr/>
          <a:lstStyle/>
          <a:p>
            <a:r>
              <a:rPr lang="en-US" b="1" cap="small"/>
              <a:t>Bellin College Physical Therapy</a:t>
            </a:r>
          </a:p>
        </p:txBody>
      </p:sp>
      <p:pic>
        <p:nvPicPr>
          <p:cNvPr id="6" name="Picture 2" descr="Bellin College Logo">
            <a:extLst>
              <a:ext uri="{FF2B5EF4-FFF2-40B4-BE49-F238E27FC236}">
                <a16:creationId xmlns:a16="http://schemas.microsoft.com/office/drawing/2014/main" id="{6B658C0F-7F84-453C-9FC3-8661BE367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2542" y="327674"/>
            <a:ext cx="2691270" cy="621668"/>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5DAFE369-99F3-479E-B3CE-AD936D41F576}"/>
              </a:ext>
            </a:extLst>
          </p:cNvPr>
          <p:cNvSpPr txBox="1">
            <a:spLocks/>
          </p:cNvSpPr>
          <p:nvPr/>
        </p:nvSpPr>
        <p:spPr>
          <a:xfrm>
            <a:off x="11376323" y="6378828"/>
            <a:ext cx="547023"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 name="Content Placeholder 4">
            <a:extLst>
              <a:ext uri="{FF2B5EF4-FFF2-40B4-BE49-F238E27FC236}">
                <a16:creationId xmlns:a16="http://schemas.microsoft.com/office/drawing/2014/main" id="{44D6D540-1AE6-8899-19A3-4CA41EEC2FD5}"/>
              </a:ext>
            </a:extLst>
          </p:cNvPr>
          <p:cNvSpPr txBox="1">
            <a:spLocks noGrp="1"/>
          </p:cNvSpPr>
          <p:nvPr>
            <p:ph idx="1"/>
          </p:nvPr>
        </p:nvSpPr>
        <p:spPr>
          <a:xfrm>
            <a:off x="1334738" y="1884363"/>
            <a:ext cx="9925050" cy="3328860"/>
          </a:xfrm>
          <a:prstGeom prst="rect">
            <a:avLst/>
          </a:prstGeom>
          <a:noFill/>
        </p:spPr>
        <p:txBody>
          <a:bodyPr wrap="square" rtlCol="0">
            <a:spAutoFit/>
          </a:bodyPr>
          <a:lstStyle/>
          <a:p>
            <a:pPr marL="0" indent="0">
              <a:buNone/>
            </a:pPr>
            <a:r>
              <a:rPr lang="en-US" sz="1600"/>
              <a:t>Doctor of Physical Therapy (DPT)</a:t>
            </a:r>
            <a:endParaRPr lang="en-US"/>
          </a:p>
          <a:p>
            <a:r>
              <a:rPr lang="en-US" sz="1600"/>
              <a:t>100% Licensing Exam Pass rate for class of 2025</a:t>
            </a:r>
          </a:p>
          <a:p>
            <a:r>
              <a:rPr lang="en-US" sz="1600"/>
              <a:t>Inaugural DPT Mission trip to Guatemala, spring 2026</a:t>
            </a:r>
          </a:p>
          <a:p>
            <a:pPr marL="0" indent="0">
              <a:buNone/>
            </a:pPr>
            <a:r>
              <a:rPr lang="en-US" sz="1600"/>
              <a:t>Orthopedic Manual Therapy Fellowship</a:t>
            </a:r>
          </a:p>
          <a:p>
            <a:r>
              <a:rPr lang="en-US" sz="1600"/>
              <a:t>Expanded to offer additional </a:t>
            </a:r>
            <a:r>
              <a:rPr lang="en-US" sz="1600" err="1"/>
              <a:t>orthopaedic</a:t>
            </a:r>
            <a:r>
              <a:rPr lang="en-US" sz="1600"/>
              <a:t> residency for new graduates</a:t>
            </a:r>
          </a:p>
          <a:p>
            <a:pPr marL="0" indent="0">
              <a:buNone/>
            </a:pPr>
            <a:r>
              <a:rPr lang="en-US" sz="1600"/>
              <a:t>Doctor of Science</a:t>
            </a:r>
          </a:p>
          <a:p>
            <a:r>
              <a:rPr lang="en-US" sz="1600"/>
              <a:t>Expanding curriculum with emphasis on the science of teaching</a:t>
            </a:r>
          </a:p>
          <a:p>
            <a:r>
              <a:rPr lang="en-US" sz="1600"/>
              <a:t>55 Peer reviewed publications since 2021</a:t>
            </a:r>
            <a:endParaRPr lang="en-US"/>
          </a:p>
        </p:txBody>
      </p:sp>
      <p:pic>
        <p:nvPicPr>
          <p:cNvPr id="4" name="Picture 3" descr="May be an image of one or more people, people studying and text">
            <a:extLst>
              <a:ext uri="{FF2B5EF4-FFF2-40B4-BE49-F238E27FC236}">
                <a16:creationId xmlns:a16="http://schemas.microsoft.com/office/drawing/2014/main" id="{D40F8E7A-A39E-ABFE-A799-26641DDC1DE9}"/>
              </a:ext>
            </a:extLst>
          </p:cNvPr>
          <p:cNvPicPr>
            <a:picLocks noChangeAspect="1"/>
          </p:cNvPicPr>
          <p:nvPr/>
        </p:nvPicPr>
        <p:blipFill>
          <a:blip r:embed="rId4"/>
          <a:srcRect t="18027" r="454" b="7253"/>
          <a:stretch>
            <a:fillRect/>
          </a:stretch>
        </p:blipFill>
        <p:spPr>
          <a:xfrm>
            <a:off x="9116347" y="946354"/>
            <a:ext cx="2908194" cy="2699878"/>
          </a:xfrm>
          <a:prstGeom prst="rect">
            <a:avLst/>
          </a:prstGeom>
        </p:spPr>
      </p:pic>
      <p:pic>
        <p:nvPicPr>
          <p:cNvPr id="10" name="Picture 9" descr="No photo description available.">
            <a:extLst>
              <a:ext uri="{FF2B5EF4-FFF2-40B4-BE49-F238E27FC236}">
                <a16:creationId xmlns:a16="http://schemas.microsoft.com/office/drawing/2014/main" id="{81A8CB22-8675-FA98-E475-E39FB9A4FA17}"/>
              </a:ext>
            </a:extLst>
          </p:cNvPr>
          <p:cNvPicPr>
            <a:picLocks noChangeAspect="1"/>
          </p:cNvPicPr>
          <p:nvPr/>
        </p:nvPicPr>
        <p:blipFill>
          <a:blip r:embed="rId5"/>
          <a:srcRect t="25269" r="239"/>
          <a:stretch>
            <a:fillRect/>
          </a:stretch>
        </p:blipFill>
        <p:spPr>
          <a:xfrm>
            <a:off x="9102542" y="3650225"/>
            <a:ext cx="2908194" cy="2498019"/>
          </a:xfrm>
          <a:prstGeom prst="rect">
            <a:avLst/>
          </a:prstGeom>
        </p:spPr>
      </p:pic>
    </p:spTree>
    <p:extLst>
      <p:ext uri="{BB962C8B-B14F-4D97-AF65-F5344CB8AC3E}">
        <p14:creationId xmlns:p14="http://schemas.microsoft.com/office/powerpoint/2010/main" val="1126141441"/>
      </p:ext>
    </p:extLst>
  </p:cSld>
  <p:clrMapOvr>
    <a:masterClrMapping/>
  </p:clrMapOvr>
  <mc:AlternateContent xmlns:mc="http://schemas.openxmlformats.org/markup-compatibility/2006" xmlns:p14="http://schemas.microsoft.com/office/powerpoint/2010/main">
    <mc:Choice Requires="p14">
      <p:transition spd="slow" p14:dur="2000" advTm="32926"/>
    </mc:Choice>
    <mc:Fallback xmlns="">
      <p:transition spd="slow" advTm="32926"/>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B150BB-A9A4-4C4A-95C0-8FD2522613DE}"/>
              </a:ext>
            </a:extLst>
          </p:cNvPr>
          <p:cNvSpPr>
            <a:spLocks noGrp="1"/>
          </p:cNvSpPr>
          <p:nvPr>
            <p:ph sz="half" idx="1"/>
          </p:nvPr>
        </p:nvSpPr>
        <p:spPr>
          <a:xfrm>
            <a:off x="735496" y="1853755"/>
            <a:ext cx="5780714" cy="3274426"/>
          </a:xfrm>
        </p:spPr>
        <p:txBody>
          <a:bodyPr vert="horz" lIns="91440" tIns="45720" rIns="91440" bIns="45720" rtlCol="0" anchor="t">
            <a:normAutofit/>
          </a:bodyPr>
          <a:lstStyle/>
          <a:p>
            <a:r>
              <a:rPr lang="en-US" sz="1600" dirty="0"/>
              <a:t>Diana Amundson - Surgical Assisting Program Director</a:t>
            </a:r>
          </a:p>
          <a:p>
            <a:r>
              <a:rPr lang="en-US" sz="1600" dirty="0"/>
              <a:t>Dr. Mark Bake – Chief Academic Officer</a:t>
            </a:r>
          </a:p>
          <a:p>
            <a:r>
              <a:rPr lang="en-US" sz="1600" dirty="0"/>
              <a:t>Dr. Eric Chaconas – Associate Dean of Physical Therapy</a:t>
            </a:r>
          </a:p>
          <a:p>
            <a:r>
              <a:rPr lang="en-US" sz="1600" dirty="0"/>
              <a:t>Dr.  Amanda Hogan – Associate Dean of Undergrad Allied Health</a:t>
            </a:r>
          </a:p>
          <a:p>
            <a:r>
              <a:rPr lang="en-US" sz="1600" dirty="0"/>
              <a:t>Amy Riemer – Radiation Therapy Program Director</a:t>
            </a:r>
          </a:p>
          <a:p>
            <a:r>
              <a:rPr lang="en-US" sz="1600" dirty="0"/>
              <a:t>Dr. Christina Smith – Radiology Program Director</a:t>
            </a:r>
          </a:p>
          <a:p>
            <a:r>
              <a:rPr lang="en-US" sz="1600" dirty="0"/>
              <a:t>Dr. Jon Weiss – DPT Assistant Program Director</a:t>
            </a:r>
          </a:p>
          <a:p>
            <a:endParaRPr lang="en-US" sz="1600" dirty="0"/>
          </a:p>
          <a:p>
            <a:endParaRPr lang="en-US" sz="1600" dirty="0"/>
          </a:p>
        </p:txBody>
      </p:sp>
      <p:sp>
        <p:nvSpPr>
          <p:cNvPr id="4" name="Content Placeholder 3">
            <a:extLst>
              <a:ext uri="{FF2B5EF4-FFF2-40B4-BE49-F238E27FC236}">
                <a16:creationId xmlns:a16="http://schemas.microsoft.com/office/drawing/2014/main" id="{5263AED1-2174-3F13-468C-0F032B9EB8F2}"/>
              </a:ext>
            </a:extLst>
          </p:cNvPr>
          <p:cNvSpPr>
            <a:spLocks noGrp="1"/>
          </p:cNvSpPr>
          <p:nvPr>
            <p:ph sz="half" idx="2"/>
          </p:nvPr>
        </p:nvSpPr>
        <p:spPr>
          <a:xfrm>
            <a:off x="6518302" y="1863523"/>
            <a:ext cx="5490433" cy="2821599"/>
          </a:xfrm>
        </p:spPr>
        <p:txBody>
          <a:bodyPr vert="horz" lIns="91440" tIns="45720" rIns="91440" bIns="45720" rtlCol="0" anchor="t">
            <a:normAutofit/>
          </a:bodyPr>
          <a:lstStyle/>
          <a:p>
            <a:r>
              <a:rPr lang="en-US" sz="1600" dirty="0"/>
              <a:t>Dr. Sherri Hanrahan – BSN Program Director</a:t>
            </a:r>
          </a:p>
          <a:p>
            <a:r>
              <a:rPr lang="en-US" sz="1600" dirty="0"/>
              <a:t>Dr.  Lori Kulju – Associate Dean of Nursing/Graduate Nursing Program Director </a:t>
            </a:r>
          </a:p>
          <a:p>
            <a:r>
              <a:rPr lang="en-US" sz="1600" dirty="0"/>
              <a:t>Amanda Super – NA Program Coordinator</a:t>
            </a:r>
          </a:p>
          <a:p>
            <a:r>
              <a:rPr lang="en-US" sz="1600" dirty="0"/>
              <a:t>Danielle Van Camp– Academic Clinical Affiliation Coordinator</a:t>
            </a:r>
          </a:p>
          <a:p>
            <a:pPr marL="0" indent="0">
              <a:buNone/>
            </a:pPr>
            <a:endParaRPr lang="en-US" sz="1600" dirty="0"/>
          </a:p>
          <a:p>
            <a:endParaRPr lang="en-US" dirty="0"/>
          </a:p>
        </p:txBody>
      </p:sp>
      <p:sp>
        <p:nvSpPr>
          <p:cNvPr id="2" name="Title 1">
            <a:extLst>
              <a:ext uri="{FF2B5EF4-FFF2-40B4-BE49-F238E27FC236}">
                <a16:creationId xmlns:a16="http://schemas.microsoft.com/office/drawing/2014/main" id="{6CD72E36-4DAF-45AA-BB80-A8683B3421DA}"/>
              </a:ext>
            </a:extLst>
          </p:cNvPr>
          <p:cNvSpPr>
            <a:spLocks noGrp="1"/>
          </p:cNvSpPr>
          <p:nvPr>
            <p:ph type="title"/>
          </p:nvPr>
        </p:nvSpPr>
        <p:spPr>
          <a:xfrm>
            <a:off x="1194126" y="804519"/>
            <a:ext cx="9603275" cy="1049235"/>
          </a:xfrm>
        </p:spPr>
        <p:txBody>
          <a:bodyPr/>
          <a:lstStyle/>
          <a:p>
            <a:r>
              <a:rPr lang="en-US" b="1" cap="small"/>
              <a:t>Bellin College Contacts</a:t>
            </a:r>
          </a:p>
        </p:txBody>
      </p:sp>
      <p:pic>
        <p:nvPicPr>
          <p:cNvPr id="6" name="Picture 2" descr="Bellin College Logo">
            <a:extLst>
              <a:ext uri="{FF2B5EF4-FFF2-40B4-BE49-F238E27FC236}">
                <a16:creationId xmlns:a16="http://schemas.microsoft.com/office/drawing/2014/main" id="{6B658C0F-7F84-453C-9FC3-8661BE367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2542" y="327674"/>
            <a:ext cx="2691270" cy="621668"/>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5DAFE369-99F3-479E-B3CE-AD936D41F576}"/>
              </a:ext>
            </a:extLst>
          </p:cNvPr>
          <p:cNvSpPr txBox="1">
            <a:spLocks/>
          </p:cNvSpPr>
          <p:nvPr/>
        </p:nvSpPr>
        <p:spPr>
          <a:xfrm>
            <a:off x="11376323" y="6378828"/>
            <a:ext cx="547023"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563957879"/>
      </p:ext>
    </p:extLst>
  </p:cSld>
  <p:clrMapOvr>
    <a:masterClrMapping/>
  </p:clrMapOvr>
  <mc:AlternateContent xmlns:mc="http://schemas.openxmlformats.org/markup-compatibility/2006" xmlns:p14="http://schemas.microsoft.com/office/powerpoint/2010/main">
    <mc:Choice Requires="p14">
      <p:transition spd="slow" p14:dur="2000" advTm="32926"/>
    </mc:Choice>
    <mc:Fallback xmlns="">
      <p:transition spd="slow" advTm="3292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C9227-61AB-CE2D-5469-B15EF9295F3B}"/>
              </a:ext>
            </a:extLst>
          </p:cNvPr>
          <p:cNvSpPr>
            <a:spLocks noGrp="1"/>
          </p:cNvSpPr>
          <p:nvPr>
            <p:ph type="title"/>
          </p:nvPr>
        </p:nvSpPr>
        <p:spPr/>
        <p:txBody>
          <a:bodyPr/>
          <a:lstStyle/>
          <a:p>
            <a:r>
              <a:rPr lang="en-US" dirty="0"/>
              <a:t>Leadership updates</a:t>
            </a:r>
          </a:p>
        </p:txBody>
      </p:sp>
      <p:sp>
        <p:nvSpPr>
          <p:cNvPr id="3" name="Content Placeholder 2">
            <a:extLst>
              <a:ext uri="{FF2B5EF4-FFF2-40B4-BE49-F238E27FC236}">
                <a16:creationId xmlns:a16="http://schemas.microsoft.com/office/drawing/2014/main" id="{F2B15E08-680E-5AFC-F681-71F6E6CFF1FB}"/>
              </a:ext>
            </a:extLst>
          </p:cNvPr>
          <p:cNvSpPr>
            <a:spLocks noGrp="1"/>
          </p:cNvSpPr>
          <p:nvPr>
            <p:ph idx="1"/>
          </p:nvPr>
        </p:nvSpPr>
        <p:spPr/>
        <p:txBody>
          <a:bodyPr/>
          <a:lstStyle/>
          <a:p>
            <a:r>
              <a:rPr lang="en-US" dirty="0"/>
              <a:t>Nicole Swanson new CNO for Aurora BayCare Medical Center -  July 12</a:t>
            </a:r>
            <a:r>
              <a:rPr lang="en-US" baseline="30000" dirty="0"/>
              <a:t>th</a:t>
            </a:r>
            <a:r>
              <a:rPr lang="en-US" dirty="0"/>
              <a:t> </a:t>
            </a:r>
          </a:p>
        </p:txBody>
      </p:sp>
      <p:sp>
        <p:nvSpPr>
          <p:cNvPr id="4" name="Slide Number Placeholder 5">
            <a:extLst>
              <a:ext uri="{FF2B5EF4-FFF2-40B4-BE49-F238E27FC236}">
                <a16:creationId xmlns:a16="http://schemas.microsoft.com/office/drawing/2014/main" id="{34E0C695-2913-BC34-D802-710D8CEF665F}"/>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985377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9CD3E-5E33-4EB5-A2CE-C636605E633F}"/>
              </a:ext>
            </a:extLst>
          </p:cNvPr>
          <p:cNvSpPr>
            <a:spLocks noGrp="1"/>
          </p:cNvSpPr>
          <p:nvPr>
            <p:ph type="title"/>
          </p:nvPr>
        </p:nvSpPr>
        <p:spPr>
          <a:xfrm>
            <a:off x="1451579" y="1289067"/>
            <a:ext cx="9603275" cy="627205"/>
          </a:xfrm>
        </p:spPr>
        <p:txBody>
          <a:bodyPr/>
          <a:lstStyle/>
          <a:p>
            <a:r>
              <a:rPr lang="en-US" b="1" cap="small"/>
              <a:t>NWTC Update</a:t>
            </a:r>
          </a:p>
        </p:txBody>
      </p:sp>
      <p:sp>
        <p:nvSpPr>
          <p:cNvPr id="9" name="Content Placeholder 2">
            <a:extLst>
              <a:ext uri="{FF2B5EF4-FFF2-40B4-BE49-F238E27FC236}">
                <a16:creationId xmlns:a16="http://schemas.microsoft.com/office/drawing/2014/main" id="{D9F94DAF-59B9-4983-AACC-5F7625447BCF}"/>
              </a:ext>
            </a:extLst>
          </p:cNvPr>
          <p:cNvSpPr txBox="1">
            <a:spLocks/>
          </p:cNvSpPr>
          <p:nvPr/>
        </p:nvSpPr>
        <p:spPr>
          <a:xfrm>
            <a:off x="1541930" y="2002169"/>
            <a:ext cx="9774748" cy="34506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914400" marR="0" lvl="2"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endParaRPr kumimoji="0" lang="en-US" sz="16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a:p>
            <a:pPr marL="1143000" marR="0" lvl="2" indent="-22860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US" sz="1600" b="0" i="0" u="none" strike="noStrike" kern="1200" cap="none" spc="0" normalizeH="0" baseline="0" noProof="0">
              <a:ln>
                <a:noFill/>
              </a:ln>
              <a:solidFill>
                <a:srgbClr val="000000"/>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3" name="AutoShape 2" descr="Northeast Wisconsin Technical College">
            <a:extLst>
              <a:ext uri="{FF2B5EF4-FFF2-40B4-BE49-F238E27FC236}">
                <a16:creationId xmlns:a16="http://schemas.microsoft.com/office/drawing/2014/main" id="{F796412A-7A2D-46FC-97F0-0B188B737F6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10" name="Picture 9">
            <a:extLst>
              <a:ext uri="{FF2B5EF4-FFF2-40B4-BE49-F238E27FC236}">
                <a16:creationId xmlns:a16="http://schemas.microsoft.com/office/drawing/2014/main" id="{CC2BA158-D5EF-48FC-A37D-3AF520A78FB0}"/>
              </a:ext>
            </a:extLst>
          </p:cNvPr>
          <p:cNvPicPr/>
          <p:nvPr/>
        </p:nvPicPr>
        <p:blipFill>
          <a:blip r:embed="rId2">
            <a:extLst>
              <a:ext uri="{28A0092B-C50C-407E-A947-70E740481C1C}">
                <a14:useLocalDpi xmlns:a14="http://schemas.microsoft.com/office/drawing/2010/main" val="0"/>
              </a:ext>
            </a:extLst>
          </a:blip>
          <a:stretch>
            <a:fillRect/>
          </a:stretch>
        </p:blipFill>
        <p:spPr>
          <a:xfrm>
            <a:off x="9239200" y="111629"/>
            <a:ext cx="2665095" cy="800100"/>
          </a:xfrm>
          <a:prstGeom prst="rect">
            <a:avLst/>
          </a:prstGeom>
        </p:spPr>
      </p:pic>
      <p:sp>
        <p:nvSpPr>
          <p:cNvPr id="11" name="Slide Number Placeholder 5">
            <a:extLst>
              <a:ext uri="{FF2B5EF4-FFF2-40B4-BE49-F238E27FC236}">
                <a16:creationId xmlns:a16="http://schemas.microsoft.com/office/drawing/2014/main" id="{8BBD7B25-A1C7-45BE-8985-75DF91DC285C}"/>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026" name="Picture 2" descr="571 Free CC0 Thank you Stock Photos - StockSnap.io">
            <a:extLst>
              <a:ext uri="{FF2B5EF4-FFF2-40B4-BE49-F238E27FC236}">
                <a16:creationId xmlns:a16="http://schemas.microsoft.com/office/drawing/2014/main" id="{B78EE727-CD99-BA09-97EA-E7ED47FF26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478"/>
          <a:stretch/>
        </p:blipFill>
        <p:spPr bwMode="auto">
          <a:xfrm>
            <a:off x="2876550" y="2095499"/>
            <a:ext cx="6095999" cy="335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236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65ADB-3625-0498-651F-511F503808C0}"/>
              </a:ext>
            </a:extLst>
          </p:cNvPr>
          <p:cNvSpPr>
            <a:spLocks noGrp="1"/>
          </p:cNvSpPr>
          <p:nvPr>
            <p:ph type="title"/>
          </p:nvPr>
        </p:nvSpPr>
        <p:spPr>
          <a:xfrm>
            <a:off x="1371680" y="1198485"/>
            <a:ext cx="9603275" cy="920058"/>
          </a:xfrm>
        </p:spPr>
        <p:txBody>
          <a:bodyPr/>
          <a:lstStyle/>
          <a:p>
            <a:r>
              <a:rPr lang="en-US" b="1"/>
              <a:t>NWTC </a:t>
            </a:r>
            <a:r>
              <a:rPr lang="en-US" b="1" cap="small"/>
              <a:t>Contacts</a:t>
            </a:r>
          </a:p>
        </p:txBody>
      </p:sp>
      <p:sp>
        <p:nvSpPr>
          <p:cNvPr id="3" name="Content Placeholder 2">
            <a:extLst>
              <a:ext uri="{FF2B5EF4-FFF2-40B4-BE49-F238E27FC236}">
                <a16:creationId xmlns:a16="http://schemas.microsoft.com/office/drawing/2014/main" id="{D873F7E0-6C4B-2D5C-334C-D2AA62809EB9}"/>
              </a:ext>
            </a:extLst>
          </p:cNvPr>
          <p:cNvSpPr>
            <a:spLocks noGrp="1"/>
          </p:cNvSpPr>
          <p:nvPr>
            <p:ph idx="1"/>
          </p:nvPr>
        </p:nvSpPr>
        <p:spPr>
          <a:xfrm>
            <a:off x="1371680" y="2118543"/>
            <a:ext cx="9603275" cy="3450613"/>
          </a:xfrm>
        </p:spPr>
        <p:txBody>
          <a:bodyPr>
            <a:normAutofit fontScale="85000" lnSpcReduction="10000"/>
          </a:bodyPr>
          <a:lstStyle/>
          <a:p>
            <a:pPr marL="0" indent="0">
              <a:buNone/>
            </a:pPr>
            <a:r>
              <a:rPr lang="en-US" b="1" dirty="0"/>
              <a:t>Brian Krogh– Dean, College of Allied Health &amp; Nursing</a:t>
            </a:r>
            <a:br>
              <a:rPr lang="en-US" b="1" dirty="0"/>
            </a:br>
            <a:br>
              <a:rPr lang="en-US" b="1" dirty="0"/>
            </a:br>
            <a:r>
              <a:rPr lang="en-US" b="1" dirty="0"/>
              <a:t>Cindy Theys – Associate Dean, College of Nursing</a:t>
            </a:r>
            <a:br>
              <a:rPr lang="en-US" b="1" dirty="0"/>
            </a:br>
            <a:r>
              <a:rPr lang="en-US" dirty="0" err="1"/>
              <a:t>Nursing</a:t>
            </a:r>
            <a:r>
              <a:rPr lang="en-US" dirty="0"/>
              <a:t> Assistant,  Medical Assistant, Practical Nursing, Associate Degree Nursing  </a:t>
            </a:r>
            <a:endParaRPr lang="en-US" b="1" dirty="0"/>
          </a:p>
          <a:p>
            <a:pPr marL="0" indent="0">
              <a:buNone/>
            </a:pPr>
            <a:r>
              <a:rPr lang="en-US" b="1" dirty="0"/>
              <a:t>Selena Zimmerman – Associate Dean,  College of Allied Health</a:t>
            </a:r>
            <a:br>
              <a:rPr lang="en-US" b="1" dirty="0"/>
            </a:br>
            <a:r>
              <a:rPr lang="en-US" dirty="0"/>
              <a:t>Dental Hygienist, Dental Assistant, Diagnostic Medical Sonography/Echocardiography,  Physical Therapist Assistant, Radiography, Respiratory Therapist, Surgical Technologist, Therapeutic Massage, Wellness and Health Promotion, Health Information Technology/Medical Coding, Medical Laboratory Technician,</a:t>
            </a:r>
          </a:p>
          <a:p>
            <a:pPr marL="0" indent="0">
              <a:buNone/>
            </a:pPr>
            <a:r>
              <a:rPr lang="en-US" b="1" dirty="0"/>
              <a:t>Laura Stephenson– Nursing Program Director</a:t>
            </a:r>
            <a:br>
              <a:rPr lang="en-US" spc="-10" dirty="0"/>
            </a:br>
            <a:r>
              <a:rPr lang="en-US" b="0" dirty="0">
                <a:latin typeface="Gill Sans MT"/>
                <a:cs typeface="Gill Sans MT"/>
              </a:rPr>
              <a:t>Associate</a:t>
            </a:r>
            <a:r>
              <a:rPr lang="en-US" b="0" spc="-20" dirty="0">
                <a:latin typeface="Gill Sans MT"/>
                <a:cs typeface="Gill Sans MT"/>
              </a:rPr>
              <a:t> </a:t>
            </a:r>
            <a:r>
              <a:rPr lang="en-US" b="0" dirty="0">
                <a:latin typeface="Gill Sans MT"/>
                <a:cs typeface="Gill Sans MT"/>
              </a:rPr>
              <a:t>Degree</a:t>
            </a:r>
            <a:r>
              <a:rPr lang="en-US" b="0" spc="-25" dirty="0">
                <a:latin typeface="Gill Sans MT"/>
                <a:cs typeface="Gill Sans MT"/>
              </a:rPr>
              <a:t> </a:t>
            </a:r>
            <a:r>
              <a:rPr lang="en-US" b="0" spc="-10" dirty="0">
                <a:latin typeface="Gill Sans MT"/>
                <a:cs typeface="Gill Sans MT"/>
              </a:rPr>
              <a:t>Nursing,</a:t>
            </a:r>
            <a:r>
              <a:rPr lang="en-US" b="0" spc="-185" dirty="0">
                <a:latin typeface="Gill Sans MT"/>
                <a:cs typeface="Gill Sans MT"/>
              </a:rPr>
              <a:t> </a:t>
            </a:r>
            <a:r>
              <a:rPr lang="en-US" b="0" dirty="0">
                <a:latin typeface="Gill Sans MT"/>
                <a:cs typeface="Gill Sans MT"/>
              </a:rPr>
              <a:t>Practical</a:t>
            </a:r>
            <a:r>
              <a:rPr lang="en-US" b="0" spc="5" dirty="0">
                <a:latin typeface="Gill Sans MT"/>
                <a:cs typeface="Gill Sans MT"/>
              </a:rPr>
              <a:t> </a:t>
            </a:r>
            <a:r>
              <a:rPr lang="en-US" b="0" spc="-10" dirty="0">
                <a:latin typeface="Gill Sans MT"/>
                <a:cs typeface="Gill Sans MT"/>
              </a:rPr>
              <a:t>Nursing,</a:t>
            </a:r>
            <a:r>
              <a:rPr lang="en-US" b="0" spc="-180" dirty="0">
                <a:latin typeface="Gill Sans MT"/>
                <a:cs typeface="Gill Sans MT"/>
              </a:rPr>
              <a:t> </a:t>
            </a:r>
            <a:r>
              <a:rPr lang="en-US" b="0" dirty="0">
                <a:latin typeface="Gill Sans MT"/>
                <a:cs typeface="Gill Sans MT"/>
              </a:rPr>
              <a:t>Nursing</a:t>
            </a:r>
            <a:r>
              <a:rPr lang="en-US" b="0" spc="-15" dirty="0">
                <a:latin typeface="Gill Sans MT"/>
                <a:cs typeface="Gill Sans MT"/>
              </a:rPr>
              <a:t> </a:t>
            </a:r>
            <a:r>
              <a:rPr lang="en-US" b="0" spc="-10" dirty="0">
                <a:latin typeface="Gill Sans MT"/>
                <a:cs typeface="Gill Sans MT"/>
              </a:rPr>
              <a:t>Pathways</a:t>
            </a:r>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52D7F58D-D71D-6135-5822-6B62A133F829}"/>
              </a:ext>
            </a:extLst>
          </p:cNvPr>
          <p:cNvPicPr/>
          <p:nvPr/>
        </p:nvPicPr>
        <p:blipFill>
          <a:blip r:embed="rId2">
            <a:extLst>
              <a:ext uri="{28A0092B-C50C-407E-A947-70E740481C1C}">
                <a14:useLocalDpi xmlns:a14="http://schemas.microsoft.com/office/drawing/2010/main" val="0"/>
              </a:ext>
            </a:extLst>
          </a:blip>
          <a:stretch>
            <a:fillRect/>
          </a:stretch>
        </p:blipFill>
        <p:spPr>
          <a:xfrm>
            <a:off x="9239200" y="111629"/>
            <a:ext cx="2665095" cy="800100"/>
          </a:xfrm>
          <a:prstGeom prst="rect">
            <a:avLst/>
          </a:prstGeom>
        </p:spPr>
      </p:pic>
      <p:sp>
        <p:nvSpPr>
          <p:cNvPr id="7" name="Slide Number Placeholder 5">
            <a:extLst>
              <a:ext uri="{FF2B5EF4-FFF2-40B4-BE49-F238E27FC236}">
                <a16:creationId xmlns:a16="http://schemas.microsoft.com/office/drawing/2014/main" id="{2541C3FC-52F5-0597-EDD6-4BBEC2E4B7ED}"/>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412872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ED62A-5397-E392-7D88-940C92D5D25F}"/>
              </a:ext>
            </a:extLst>
          </p:cNvPr>
          <p:cNvSpPr>
            <a:spLocks noGrp="1"/>
          </p:cNvSpPr>
          <p:nvPr>
            <p:ph type="title"/>
          </p:nvPr>
        </p:nvSpPr>
        <p:spPr>
          <a:xfrm>
            <a:off x="1451579" y="1171852"/>
            <a:ext cx="9603275" cy="681902"/>
          </a:xfrm>
        </p:spPr>
        <p:txBody>
          <a:bodyPr>
            <a:normAutofit/>
          </a:bodyPr>
          <a:lstStyle/>
          <a:p>
            <a:r>
              <a:rPr lang="en-US" b="1" cap="small" dirty="0"/>
              <a:t>Updates</a:t>
            </a:r>
          </a:p>
        </p:txBody>
      </p:sp>
      <p:sp>
        <p:nvSpPr>
          <p:cNvPr id="3" name="Content Placeholder 2">
            <a:extLst>
              <a:ext uri="{FF2B5EF4-FFF2-40B4-BE49-F238E27FC236}">
                <a16:creationId xmlns:a16="http://schemas.microsoft.com/office/drawing/2014/main" id="{17AC8139-C977-D971-D523-19243D188E88}"/>
              </a:ext>
            </a:extLst>
          </p:cNvPr>
          <p:cNvSpPr>
            <a:spLocks noGrp="1"/>
          </p:cNvSpPr>
          <p:nvPr>
            <p:ph idx="1"/>
          </p:nvPr>
        </p:nvSpPr>
        <p:spPr/>
        <p:txBody>
          <a:bodyPr/>
          <a:lstStyle/>
          <a:p>
            <a:pPr marL="0" indent="0">
              <a:buNone/>
            </a:pPr>
            <a:r>
              <a:rPr lang="en-US" sz="2800" dirty="0"/>
              <a:t>NCLEX</a:t>
            </a:r>
          </a:p>
          <a:p>
            <a:pPr marL="0" indent="0">
              <a:buNone/>
            </a:pPr>
            <a:r>
              <a:rPr lang="en-US" sz="2800" dirty="0"/>
              <a:t>Enrollment</a:t>
            </a:r>
          </a:p>
          <a:p>
            <a:pPr marL="0" indent="0">
              <a:buNone/>
            </a:pPr>
            <a:r>
              <a:rPr lang="en-US" sz="2800" dirty="0"/>
              <a:t>Grants</a:t>
            </a:r>
          </a:p>
          <a:p>
            <a:pPr marL="0" indent="0">
              <a:buNone/>
            </a:pPr>
            <a:r>
              <a:rPr lang="en-US" sz="2800" dirty="0"/>
              <a:t>Expansion/Remodel</a:t>
            </a:r>
          </a:p>
          <a:p>
            <a:pPr marL="0" indent="0">
              <a:lnSpc>
                <a:spcPct val="100000"/>
              </a:lnSpc>
              <a:spcBef>
                <a:spcPts val="105"/>
              </a:spcBef>
              <a:buNone/>
            </a:pPr>
            <a:endParaRPr lang="en-US" sz="2000" b="1" spc="-10" dirty="0">
              <a:latin typeface="Gill Sans MT"/>
              <a:cs typeface="Gill Sans MT"/>
            </a:endParaRPr>
          </a:p>
          <a:p>
            <a:pPr marL="0" indent="0">
              <a:buNone/>
            </a:pPr>
            <a:endParaRPr lang="en-US" dirty="0"/>
          </a:p>
        </p:txBody>
      </p:sp>
      <p:pic>
        <p:nvPicPr>
          <p:cNvPr id="5" name="Picture 4">
            <a:extLst>
              <a:ext uri="{FF2B5EF4-FFF2-40B4-BE49-F238E27FC236}">
                <a16:creationId xmlns:a16="http://schemas.microsoft.com/office/drawing/2014/main" id="{FC7B0ECE-4331-86BE-3168-CF8534174F42}"/>
              </a:ext>
            </a:extLst>
          </p:cNvPr>
          <p:cNvPicPr/>
          <p:nvPr/>
        </p:nvPicPr>
        <p:blipFill>
          <a:blip r:embed="rId2">
            <a:extLst>
              <a:ext uri="{28A0092B-C50C-407E-A947-70E740481C1C}">
                <a14:useLocalDpi xmlns:a14="http://schemas.microsoft.com/office/drawing/2010/main" val="0"/>
              </a:ext>
            </a:extLst>
          </a:blip>
          <a:stretch>
            <a:fillRect/>
          </a:stretch>
        </p:blipFill>
        <p:spPr>
          <a:xfrm>
            <a:off x="9239200" y="111629"/>
            <a:ext cx="2665095" cy="800100"/>
          </a:xfrm>
          <a:prstGeom prst="rect">
            <a:avLst/>
          </a:prstGeom>
        </p:spPr>
      </p:pic>
      <p:sp>
        <p:nvSpPr>
          <p:cNvPr id="7" name="Slide Number Placeholder 5">
            <a:extLst>
              <a:ext uri="{FF2B5EF4-FFF2-40B4-BE49-F238E27FC236}">
                <a16:creationId xmlns:a16="http://schemas.microsoft.com/office/drawing/2014/main" id="{B8213DCE-925E-7697-92D3-F4B8A76839D0}"/>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9303802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49090-DA2C-2E1D-3C11-9EBE69ED4075}"/>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6610FB10-7FF9-44AA-5EBC-AF416FC74D94}"/>
              </a:ext>
            </a:extLst>
          </p:cNvPr>
          <p:cNvSpPr/>
          <p:nvPr/>
        </p:nvSpPr>
        <p:spPr>
          <a:xfrm>
            <a:off x="3781141" y="256936"/>
            <a:ext cx="7358910" cy="17078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86EEE23-46CA-336B-1F0E-825B3330CB4A}"/>
              </a:ext>
            </a:extLst>
          </p:cNvPr>
          <p:cNvSpPr/>
          <p:nvPr/>
        </p:nvSpPr>
        <p:spPr>
          <a:xfrm>
            <a:off x="234176" y="256936"/>
            <a:ext cx="3557240" cy="5800054"/>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4800" b="1" i="0" u="none" strike="noStrike" kern="1200" cap="small" spc="0" normalizeH="0" baseline="0" noProof="0" dirty="0">
                <a:ln>
                  <a:noFill/>
                </a:ln>
                <a:solidFill>
                  <a:schemeClr val="bg1"/>
                </a:solidFill>
                <a:effectLst/>
                <a:uLnTx/>
                <a:uFillTx/>
                <a:latin typeface="Gill Sans MT" panose="020B0502020104020203"/>
                <a:ea typeface="+mj-ea"/>
                <a:cs typeface="+mj-cs"/>
              </a:rPr>
              <a:t>Annual Update</a:t>
            </a:r>
            <a:endParaRPr lang="en-US" sz="4800" dirty="0">
              <a:solidFill>
                <a:schemeClr val="bg1"/>
              </a:solidFill>
            </a:endParaRPr>
          </a:p>
        </p:txBody>
      </p:sp>
      <p:sp>
        <p:nvSpPr>
          <p:cNvPr id="2" name="Title 1">
            <a:extLst>
              <a:ext uri="{FF2B5EF4-FFF2-40B4-BE49-F238E27FC236}">
                <a16:creationId xmlns:a16="http://schemas.microsoft.com/office/drawing/2014/main" id="{2BB58A45-A791-3068-6BF5-AE37B9499C25}"/>
              </a:ext>
            </a:extLst>
          </p:cNvPr>
          <p:cNvSpPr>
            <a:spLocks noGrp="1"/>
          </p:cNvSpPr>
          <p:nvPr>
            <p:ph type="ctrTitle"/>
          </p:nvPr>
        </p:nvSpPr>
        <p:spPr>
          <a:xfrm>
            <a:off x="4691892" y="2275514"/>
            <a:ext cx="5730798" cy="3254824"/>
          </a:xfrm>
        </p:spPr>
        <p:txBody>
          <a:bodyPr anchor="ctr">
            <a:normAutofit/>
          </a:bodyPr>
          <a:lstStyle/>
          <a:p>
            <a:pPr algn="ctr"/>
            <a:r>
              <a:rPr lang="en-US" sz="3200" dirty="0"/>
              <a:t>Greater Green Bay</a:t>
            </a:r>
            <a:br>
              <a:rPr lang="en-US" sz="3200" dirty="0"/>
            </a:br>
            <a:r>
              <a:rPr lang="en-US" sz="3200" dirty="0"/>
              <a:t>Health Care Alliance</a:t>
            </a:r>
            <a:br>
              <a:rPr lang="en-US" sz="4600" dirty="0"/>
            </a:br>
            <a:br>
              <a:rPr lang="en-US" sz="4600" dirty="0"/>
            </a:br>
            <a:br>
              <a:rPr lang="en-US" sz="4600" dirty="0"/>
            </a:br>
            <a:endParaRPr lang="en-US" sz="5400" dirty="0"/>
          </a:p>
        </p:txBody>
      </p:sp>
      <p:sp>
        <p:nvSpPr>
          <p:cNvPr id="3" name="Subtitle 2">
            <a:extLst>
              <a:ext uri="{FF2B5EF4-FFF2-40B4-BE49-F238E27FC236}">
                <a16:creationId xmlns:a16="http://schemas.microsoft.com/office/drawing/2014/main" id="{AB698BED-2FAB-D31A-933B-18372CE9AE55}"/>
              </a:ext>
            </a:extLst>
          </p:cNvPr>
          <p:cNvSpPr>
            <a:spLocks noGrp="1"/>
          </p:cNvSpPr>
          <p:nvPr>
            <p:ph type="subTitle" idx="1"/>
          </p:nvPr>
        </p:nvSpPr>
        <p:spPr>
          <a:xfrm>
            <a:off x="6181493" y="3729597"/>
            <a:ext cx="3055117" cy="1569660"/>
          </a:xfrm>
        </p:spPr>
        <p:txBody>
          <a:bodyPr anchor="ctr">
            <a:normAutofit/>
          </a:bodyPr>
          <a:lstStyle/>
          <a:p>
            <a:r>
              <a:rPr lang="en-US" sz="2400" dirty="0">
                <a:ea typeface="Tahoma" panose="020B0604030504040204" pitchFamily="34" charset="0"/>
                <a:cs typeface="Tahoma" panose="020B0604030504040204" pitchFamily="34" charset="0"/>
              </a:rPr>
              <a:t>August 14, 2026</a:t>
            </a:r>
          </a:p>
          <a:p>
            <a:endParaRPr lang="en-US" dirty="0"/>
          </a:p>
        </p:txBody>
      </p:sp>
      <p:pic>
        <p:nvPicPr>
          <p:cNvPr id="5" name="Picture 9" descr="University of Wisconsin-Green Bay">
            <a:extLst>
              <a:ext uri="{FF2B5EF4-FFF2-40B4-BE49-F238E27FC236}">
                <a16:creationId xmlns:a16="http://schemas.microsoft.com/office/drawing/2014/main" id="{A97CE4A9-1E3F-8609-78BC-571A9A9A47B4}"/>
              </a:ext>
            </a:extLst>
          </p:cNvPr>
          <p:cNvPicPr>
            <a:picLocks noChangeAspect="1" noChangeArrowheads="1"/>
          </p:cNvPicPr>
          <p:nvPr/>
        </p:nvPicPr>
        <p:blipFill>
          <a:blip r:embed="rId2"/>
          <a:stretch>
            <a:fillRect/>
          </a:stretch>
        </p:blipFill>
        <p:spPr bwMode="auto">
          <a:xfrm>
            <a:off x="4404435" y="661622"/>
            <a:ext cx="6112323" cy="10849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3B08E84C-B348-DEEE-A645-27A778C356A0}"/>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7090910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5E7EB-C833-7803-1658-33CBD0F0C3E9}"/>
              </a:ext>
            </a:extLst>
          </p:cNvPr>
          <p:cNvSpPr>
            <a:spLocks noGrp="1"/>
          </p:cNvSpPr>
          <p:nvPr>
            <p:ph type="title"/>
          </p:nvPr>
        </p:nvSpPr>
        <p:spPr>
          <a:xfrm>
            <a:off x="1451579" y="804519"/>
            <a:ext cx="9603275" cy="1049235"/>
          </a:xfrm>
        </p:spPr>
        <p:txBody>
          <a:bodyPr>
            <a:normAutofit/>
          </a:bodyPr>
          <a:lstStyle/>
          <a:p>
            <a:r>
              <a:rPr lang="en-US" b="1" dirty="0"/>
              <a:t>UWGB faculty &amp; Staffing Updates</a:t>
            </a:r>
          </a:p>
        </p:txBody>
      </p:sp>
      <p:pic>
        <p:nvPicPr>
          <p:cNvPr id="4" name="Picture 9" descr="University of Wisconsin-Green Bay">
            <a:extLst>
              <a:ext uri="{FF2B5EF4-FFF2-40B4-BE49-F238E27FC236}">
                <a16:creationId xmlns:a16="http://schemas.microsoft.com/office/drawing/2014/main" id="{6E88EA86-6D90-2215-245E-75796ACF980B}"/>
              </a:ext>
            </a:extLst>
          </p:cNvPr>
          <p:cNvPicPr>
            <a:picLocks noChangeAspect="1" noChangeArrowheads="1"/>
          </p:cNvPicPr>
          <p:nvPr/>
        </p:nvPicPr>
        <p:blipFill>
          <a:blip r:embed="rId2"/>
          <a:stretch>
            <a:fillRect/>
          </a:stretch>
        </p:blipFill>
        <p:spPr bwMode="auto">
          <a:xfrm>
            <a:off x="1635739" y="3326936"/>
            <a:ext cx="4613872" cy="8189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26E690CB-680D-896E-CB5E-01FBA7A28AC3}"/>
              </a:ext>
            </a:extLst>
          </p:cNvPr>
          <p:cNvSpPr>
            <a:spLocks noGrp="1"/>
          </p:cNvSpPr>
          <p:nvPr>
            <p:ph idx="1"/>
          </p:nvPr>
        </p:nvSpPr>
        <p:spPr>
          <a:xfrm>
            <a:off x="6903337" y="2015734"/>
            <a:ext cx="4568227" cy="3453535"/>
          </a:xfrm>
        </p:spPr>
        <p:txBody>
          <a:bodyPr>
            <a:normAutofit fontScale="55000" lnSpcReduction="20000"/>
          </a:bodyPr>
          <a:lstStyle/>
          <a:p>
            <a:pPr marL="0" indent="0">
              <a:lnSpc>
                <a:spcPct val="110000"/>
              </a:lnSpc>
              <a:spcBef>
                <a:spcPts val="0"/>
              </a:spcBef>
              <a:buNone/>
            </a:pPr>
            <a:r>
              <a:rPr lang="en-US" sz="3600" b="1" dirty="0"/>
              <a:t>July 2026</a:t>
            </a:r>
          </a:p>
          <a:p>
            <a:pPr marL="0" indent="0">
              <a:lnSpc>
                <a:spcPct val="110000"/>
              </a:lnSpc>
              <a:spcBef>
                <a:spcPts val="0"/>
              </a:spcBef>
              <a:buNone/>
            </a:pPr>
            <a:r>
              <a:rPr lang="en-US" sz="3600" dirty="0"/>
              <a:t>Wendy Bauer, PhD, RN</a:t>
            </a:r>
          </a:p>
          <a:p>
            <a:pPr marL="0" indent="0">
              <a:lnSpc>
                <a:spcPct val="110000"/>
              </a:lnSpc>
              <a:spcBef>
                <a:spcPts val="0"/>
              </a:spcBef>
              <a:buNone/>
            </a:pPr>
            <a:r>
              <a:rPr lang="en-US" sz="3600" dirty="0"/>
              <a:t>Director, Nursing &amp; Health Studies (NHSU) </a:t>
            </a:r>
          </a:p>
          <a:p>
            <a:pPr marL="0" indent="0">
              <a:lnSpc>
                <a:spcPct val="110000"/>
              </a:lnSpc>
              <a:spcBef>
                <a:spcPts val="0"/>
              </a:spcBef>
              <a:buNone/>
            </a:pPr>
            <a:endParaRPr lang="en-US" sz="3600" b="1" dirty="0"/>
          </a:p>
          <a:p>
            <a:pPr marL="0" indent="0">
              <a:lnSpc>
                <a:spcPct val="110000"/>
              </a:lnSpc>
              <a:spcBef>
                <a:spcPts val="0"/>
              </a:spcBef>
              <a:buNone/>
            </a:pPr>
            <a:r>
              <a:rPr lang="en-US" sz="3600" b="1" dirty="0"/>
              <a:t>August 2026</a:t>
            </a:r>
          </a:p>
          <a:p>
            <a:pPr marL="0" indent="0">
              <a:lnSpc>
                <a:spcPct val="110000"/>
              </a:lnSpc>
              <a:spcBef>
                <a:spcPts val="0"/>
              </a:spcBef>
              <a:buNone/>
            </a:pPr>
            <a:r>
              <a:rPr lang="en-US" sz="3600" dirty="0"/>
              <a:t>Laura Swoboda, DNP</a:t>
            </a:r>
          </a:p>
          <a:p>
            <a:pPr marL="0" indent="0">
              <a:lnSpc>
                <a:spcPct val="110000"/>
              </a:lnSpc>
              <a:spcBef>
                <a:spcPts val="0"/>
              </a:spcBef>
              <a:buNone/>
            </a:pPr>
            <a:r>
              <a:rPr lang="en-US" sz="3600" dirty="0"/>
              <a:t>Assistant Professor</a:t>
            </a:r>
          </a:p>
          <a:p>
            <a:pPr marL="0" indent="0">
              <a:lnSpc>
                <a:spcPct val="110000"/>
              </a:lnSpc>
              <a:spcBef>
                <a:spcPts val="0"/>
              </a:spcBef>
              <a:buNone/>
            </a:pPr>
            <a:endParaRPr lang="en-US" sz="3600" dirty="0"/>
          </a:p>
          <a:p>
            <a:pPr marL="0" indent="0">
              <a:lnSpc>
                <a:spcPct val="110000"/>
              </a:lnSpc>
              <a:spcBef>
                <a:spcPts val="0"/>
              </a:spcBef>
              <a:buNone/>
            </a:pPr>
            <a:r>
              <a:rPr lang="en-US" sz="3600" dirty="0"/>
              <a:t>Continued growth in clinical faculty and instructional support for the prelicensure program</a:t>
            </a:r>
          </a:p>
          <a:p>
            <a:pPr marL="0" indent="0">
              <a:lnSpc>
                <a:spcPct val="110000"/>
              </a:lnSpc>
              <a:buNone/>
            </a:pPr>
            <a:endParaRPr lang="en-US" sz="1700" dirty="0"/>
          </a:p>
        </p:txBody>
      </p:sp>
      <p:sp>
        <p:nvSpPr>
          <p:cNvPr id="5" name="Slide Number Placeholder 5">
            <a:extLst>
              <a:ext uri="{FF2B5EF4-FFF2-40B4-BE49-F238E27FC236}">
                <a16:creationId xmlns:a16="http://schemas.microsoft.com/office/drawing/2014/main" id="{AA5AEBF7-0694-5661-2FFB-B4EAFCB0C7D6}"/>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3136887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39F05-12C4-7628-FCC1-9C446EB58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AC395D-1386-2583-3848-13F6EAEB35B2}"/>
              </a:ext>
            </a:extLst>
          </p:cNvPr>
          <p:cNvSpPr>
            <a:spLocks noGrp="1"/>
          </p:cNvSpPr>
          <p:nvPr>
            <p:ph type="title"/>
          </p:nvPr>
        </p:nvSpPr>
        <p:spPr>
          <a:xfrm>
            <a:off x="1451579" y="804519"/>
            <a:ext cx="9603275" cy="1049235"/>
          </a:xfrm>
        </p:spPr>
        <p:txBody>
          <a:bodyPr>
            <a:normAutofit/>
          </a:bodyPr>
          <a:lstStyle/>
          <a:p>
            <a:r>
              <a:rPr lang="en-US" b="1" dirty="0"/>
              <a:t>UWGB HEALTH &amp; HEALTHCARE UNDERGRADUATE EDUCATION </a:t>
            </a:r>
            <a:endParaRPr lang="en-US" dirty="0"/>
          </a:p>
        </p:txBody>
      </p:sp>
      <p:sp>
        <p:nvSpPr>
          <p:cNvPr id="7" name="Rectangle 6">
            <a:extLst>
              <a:ext uri="{FF2B5EF4-FFF2-40B4-BE49-F238E27FC236}">
                <a16:creationId xmlns:a16="http://schemas.microsoft.com/office/drawing/2014/main" id="{B07BA2D3-187F-5505-8316-F290AEC171B3}"/>
              </a:ext>
            </a:extLst>
          </p:cNvPr>
          <p:cNvSpPr/>
          <p:nvPr/>
        </p:nvSpPr>
        <p:spPr>
          <a:xfrm>
            <a:off x="8188036" y="1983376"/>
            <a:ext cx="2866818" cy="319129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05A0F8-D5C1-4F01-633D-8999386AA0C6}"/>
              </a:ext>
            </a:extLst>
          </p:cNvPr>
          <p:cNvSpPr>
            <a:spLocks noGrp="1"/>
          </p:cNvSpPr>
          <p:nvPr>
            <p:ph idx="1"/>
          </p:nvPr>
        </p:nvSpPr>
        <p:spPr>
          <a:xfrm>
            <a:off x="1451578" y="1853754"/>
            <a:ext cx="7325639" cy="4258737"/>
          </a:xfrm>
        </p:spPr>
        <p:txBody>
          <a:bodyPr>
            <a:noAutofit/>
          </a:bodyPr>
          <a:lstStyle/>
          <a:p>
            <a:pPr marL="0" indent="0">
              <a:lnSpc>
                <a:spcPct val="110000"/>
              </a:lnSpc>
              <a:spcBef>
                <a:spcPts val="0"/>
              </a:spcBef>
              <a:buNone/>
            </a:pPr>
            <a:r>
              <a:rPr lang="en-US" b="1" dirty="0"/>
              <a:t>Nursing </a:t>
            </a:r>
          </a:p>
          <a:p>
            <a:pPr>
              <a:lnSpc>
                <a:spcPct val="110000"/>
              </a:lnSpc>
              <a:spcBef>
                <a:spcPts val="0"/>
              </a:spcBef>
            </a:pPr>
            <a:r>
              <a:rPr lang="en-US" dirty="0"/>
              <a:t>Prelicensure BSN</a:t>
            </a:r>
          </a:p>
          <a:p>
            <a:pPr>
              <a:lnSpc>
                <a:spcPct val="110000"/>
              </a:lnSpc>
              <a:spcBef>
                <a:spcPts val="0"/>
              </a:spcBef>
            </a:pPr>
            <a:r>
              <a:rPr lang="en-US" dirty="0"/>
              <a:t>RN to BSN – </a:t>
            </a:r>
            <a:r>
              <a:rPr lang="en-US" dirty="0" err="1"/>
              <a:t>BSN@Home</a:t>
            </a:r>
            <a:r>
              <a:rPr lang="en-US" dirty="0"/>
              <a:t>, Universities of Wisconsin Collaborative</a:t>
            </a:r>
          </a:p>
          <a:p>
            <a:pPr>
              <a:lnSpc>
                <a:spcPct val="110000"/>
              </a:lnSpc>
              <a:spcBef>
                <a:spcPts val="0"/>
              </a:spcBef>
            </a:pPr>
            <a:r>
              <a:rPr lang="en-US" dirty="0"/>
              <a:t>ADN to BSN – collaboration with Lakeshore College</a:t>
            </a:r>
          </a:p>
          <a:p>
            <a:pPr marL="0" indent="0">
              <a:lnSpc>
                <a:spcPct val="110000"/>
              </a:lnSpc>
              <a:spcBef>
                <a:spcPts val="0"/>
              </a:spcBef>
              <a:buNone/>
            </a:pPr>
            <a:endParaRPr lang="en-US" dirty="0"/>
          </a:p>
          <a:p>
            <a:pPr marL="0" indent="0">
              <a:lnSpc>
                <a:spcPct val="110000"/>
              </a:lnSpc>
              <a:spcBef>
                <a:spcPts val="0"/>
              </a:spcBef>
              <a:buNone/>
            </a:pPr>
            <a:r>
              <a:rPr lang="en-US" b="1" dirty="0"/>
              <a:t>Health &amp; Community</a:t>
            </a:r>
          </a:p>
          <a:p>
            <a:pPr>
              <a:lnSpc>
                <a:spcPct val="110000"/>
              </a:lnSpc>
              <a:spcBef>
                <a:spcPts val="0"/>
              </a:spcBef>
            </a:pPr>
            <a:r>
              <a:rPr lang="en-US" dirty="0"/>
              <a:t>Community Health Education (BS)</a:t>
            </a:r>
          </a:p>
          <a:p>
            <a:pPr>
              <a:lnSpc>
                <a:spcPct val="110000"/>
              </a:lnSpc>
              <a:spcBef>
                <a:spcPts val="0"/>
              </a:spcBef>
            </a:pPr>
            <a:r>
              <a:rPr lang="en-US" dirty="0"/>
              <a:t>Social Work (BSW)</a:t>
            </a:r>
          </a:p>
          <a:p>
            <a:pPr>
              <a:lnSpc>
                <a:spcPct val="110000"/>
              </a:lnSpc>
              <a:spcBef>
                <a:spcPts val="0"/>
              </a:spcBef>
            </a:pPr>
            <a:r>
              <a:rPr lang="en-US" dirty="0"/>
              <a:t>Psychology (BS)</a:t>
            </a:r>
          </a:p>
          <a:p>
            <a:pPr>
              <a:lnSpc>
                <a:spcPct val="110000"/>
              </a:lnSpc>
              <a:spcBef>
                <a:spcPts val="0"/>
              </a:spcBef>
            </a:pPr>
            <a:r>
              <a:rPr lang="en-US" dirty="0"/>
              <a:t>Health Information Management &amp; Technology (BS) – Universities of Wisconsin Collaborative</a:t>
            </a:r>
          </a:p>
          <a:p>
            <a:pPr>
              <a:lnSpc>
                <a:spcPct val="110000"/>
              </a:lnSpc>
            </a:pPr>
            <a:endParaRPr lang="en-US" sz="1300" dirty="0"/>
          </a:p>
        </p:txBody>
      </p:sp>
      <p:pic>
        <p:nvPicPr>
          <p:cNvPr id="5" name="Picture 4">
            <a:extLst>
              <a:ext uri="{FF2B5EF4-FFF2-40B4-BE49-F238E27FC236}">
                <a16:creationId xmlns:a16="http://schemas.microsoft.com/office/drawing/2014/main" id="{89E6692E-B88E-539B-CB29-CEF6F857E791}"/>
              </a:ext>
            </a:extLst>
          </p:cNvPr>
          <p:cNvPicPr>
            <a:picLocks noChangeAspect="1"/>
          </p:cNvPicPr>
          <p:nvPr/>
        </p:nvPicPr>
        <p:blipFill>
          <a:blip r:embed="rId2"/>
          <a:srcRect l="28706" r="3" b="3"/>
          <a:stretch>
            <a:fillRect/>
          </a:stretch>
        </p:blipFill>
        <p:spPr>
          <a:xfrm>
            <a:off x="8359001" y="2134409"/>
            <a:ext cx="2501475" cy="2342070"/>
          </a:xfrm>
          <a:prstGeom prst="rect">
            <a:avLst/>
          </a:prstGeom>
        </p:spPr>
      </p:pic>
      <p:pic>
        <p:nvPicPr>
          <p:cNvPr id="6" name="Picture 9" descr="University of Wisconsin-Green Bay">
            <a:extLst>
              <a:ext uri="{FF2B5EF4-FFF2-40B4-BE49-F238E27FC236}">
                <a16:creationId xmlns:a16="http://schemas.microsoft.com/office/drawing/2014/main" id="{32C9D3FA-7299-D68F-9920-0B83C2A5D39D}"/>
              </a:ext>
            </a:extLst>
          </p:cNvPr>
          <p:cNvPicPr>
            <a:picLocks noChangeAspect="1" noChangeArrowheads="1"/>
          </p:cNvPicPr>
          <p:nvPr/>
        </p:nvPicPr>
        <p:blipFill>
          <a:blip r:embed="rId3"/>
          <a:stretch>
            <a:fillRect/>
          </a:stretch>
        </p:blipFill>
        <p:spPr bwMode="auto">
          <a:xfrm>
            <a:off x="8348812" y="4541290"/>
            <a:ext cx="2511664" cy="445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8E2A82C1-3A3D-BF61-2545-732511726E23}"/>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1147629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FB9F-D2A6-11E3-0774-E87A3D413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83853-4F3B-342C-4463-069638763C78}"/>
              </a:ext>
            </a:extLst>
          </p:cNvPr>
          <p:cNvSpPr>
            <a:spLocks noGrp="1"/>
          </p:cNvSpPr>
          <p:nvPr>
            <p:ph type="title"/>
          </p:nvPr>
        </p:nvSpPr>
        <p:spPr>
          <a:xfrm>
            <a:off x="1451579" y="804519"/>
            <a:ext cx="9603275" cy="1049235"/>
          </a:xfrm>
        </p:spPr>
        <p:txBody>
          <a:bodyPr>
            <a:normAutofit/>
          </a:bodyPr>
          <a:lstStyle/>
          <a:p>
            <a:r>
              <a:rPr lang="en-US" b="1"/>
              <a:t>UWGB HEALTH &amp; HEALTHCARE UNDERGRADUATE EDUCATION </a:t>
            </a:r>
            <a:endParaRPr lang="en-US" dirty="0"/>
          </a:p>
        </p:txBody>
      </p:sp>
      <p:sp>
        <p:nvSpPr>
          <p:cNvPr id="7" name="Rectangle 6">
            <a:extLst>
              <a:ext uri="{FF2B5EF4-FFF2-40B4-BE49-F238E27FC236}">
                <a16:creationId xmlns:a16="http://schemas.microsoft.com/office/drawing/2014/main" id="{CFB552CC-BEE5-18B6-5972-4330276E7D74}"/>
              </a:ext>
            </a:extLst>
          </p:cNvPr>
          <p:cNvSpPr/>
          <p:nvPr/>
        </p:nvSpPr>
        <p:spPr>
          <a:xfrm>
            <a:off x="8005680" y="2048597"/>
            <a:ext cx="3049174" cy="281333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0CE4F7-8401-312B-4721-B3538C0B30AE}"/>
              </a:ext>
            </a:extLst>
          </p:cNvPr>
          <p:cNvSpPr>
            <a:spLocks noGrp="1"/>
          </p:cNvSpPr>
          <p:nvPr>
            <p:ph idx="1"/>
          </p:nvPr>
        </p:nvSpPr>
        <p:spPr>
          <a:xfrm>
            <a:off x="1343393" y="2048597"/>
            <a:ext cx="7359350" cy="3008178"/>
          </a:xfrm>
        </p:spPr>
        <p:txBody>
          <a:bodyPr>
            <a:noAutofit/>
          </a:bodyPr>
          <a:lstStyle/>
          <a:p>
            <a:pPr marL="0" indent="0">
              <a:lnSpc>
                <a:spcPct val="110000"/>
              </a:lnSpc>
              <a:spcBef>
                <a:spcPts val="0"/>
              </a:spcBef>
              <a:buNone/>
            </a:pPr>
            <a:r>
              <a:rPr lang="en-US" sz="2400" b="1" dirty="0"/>
              <a:t>Human Biology – BS</a:t>
            </a:r>
          </a:p>
          <a:p>
            <a:pPr>
              <a:lnSpc>
                <a:spcPct val="110000"/>
              </a:lnSpc>
              <a:spcBef>
                <a:spcPts val="0"/>
              </a:spcBef>
            </a:pPr>
            <a:r>
              <a:rPr lang="en-US" sz="2400" dirty="0"/>
              <a:t>Health Science</a:t>
            </a:r>
          </a:p>
          <a:p>
            <a:pPr>
              <a:lnSpc>
                <a:spcPct val="110000"/>
              </a:lnSpc>
              <a:spcBef>
                <a:spcPts val="0"/>
              </a:spcBef>
            </a:pPr>
            <a:r>
              <a:rPr lang="en-US" sz="2400" dirty="0"/>
              <a:t>Exercise Science</a:t>
            </a:r>
          </a:p>
          <a:p>
            <a:pPr>
              <a:lnSpc>
                <a:spcPct val="110000"/>
              </a:lnSpc>
              <a:spcBef>
                <a:spcPts val="0"/>
              </a:spcBef>
            </a:pPr>
            <a:r>
              <a:rPr lang="en-US" sz="2400" dirty="0"/>
              <a:t>Applied Public Health</a:t>
            </a:r>
          </a:p>
          <a:p>
            <a:pPr>
              <a:lnSpc>
                <a:spcPct val="110000"/>
              </a:lnSpc>
              <a:spcBef>
                <a:spcPts val="0"/>
              </a:spcBef>
            </a:pPr>
            <a:r>
              <a:rPr lang="en-US" sz="2400" dirty="0"/>
              <a:t>Nutrition &amp; Dietetics</a:t>
            </a:r>
          </a:p>
          <a:p>
            <a:pPr>
              <a:lnSpc>
                <a:spcPct val="110000"/>
              </a:lnSpc>
              <a:spcBef>
                <a:spcPts val="0"/>
              </a:spcBef>
            </a:pPr>
            <a:r>
              <a:rPr lang="en-US" sz="2400" dirty="0"/>
              <a:t>Cytotechnology</a:t>
            </a:r>
          </a:p>
          <a:p>
            <a:pPr>
              <a:lnSpc>
                <a:spcPct val="110000"/>
              </a:lnSpc>
              <a:spcBef>
                <a:spcPts val="0"/>
              </a:spcBef>
            </a:pPr>
            <a:r>
              <a:rPr lang="en-US" sz="2400" dirty="0"/>
              <a:t>Sports Medicine</a:t>
            </a:r>
          </a:p>
          <a:p>
            <a:pPr>
              <a:lnSpc>
                <a:spcPct val="110000"/>
              </a:lnSpc>
              <a:spcBef>
                <a:spcPts val="0"/>
              </a:spcBef>
            </a:pPr>
            <a:r>
              <a:rPr lang="en-US" sz="2400" dirty="0"/>
              <a:t>General Human Biology</a:t>
            </a:r>
          </a:p>
        </p:txBody>
      </p:sp>
      <p:pic>
        <p:nvPicPr>
          <p:cNvPr id="6" name="Picture 9" descr="University of Wisconsin-Green Bay">
            <a:extLst>
              <a:ext uri="{FF2B5EF4-FFF2-40B4-BE49-F238E27FC236}">
                <a16:creationId xmlns:a16="http://schemas.microsoft.com/office/drawing/2014/main" id="{E88D9D0C-E019-02FB-9DAF-073BBCE33D76}"/>
              </a:ext>
            </a:extLst>
          </p:cNvPr>
          <p:cNvPicPr>
            <a:picLocks noChangeAspect="1" noChangeArrowheads="1"/>
          </p:cNvPicPr>
          <p:nvPr/>
        </p:nvPicPr>
        <p:blipFill>
          <a:blip r:embed="rId2"/>
          <a:stretch>
            <a:fillRect/>
          </a:stretch>
        </p:blipFill>
        <p:spPr bwMode="auto">
          <a:xfrm>
            <a:off x="8142565" y="4273152"/>
            <a:ext cx="2706042" cy="480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B4677207-D831-B4C7-A3FD-C46EE95F3F9E}"/>
              </a:ext>
            </a:extLst>
          </p:cNvPr>
          <p:cNvPicPr>
            <a:picLocks noChangeAspect="1"/>
          </p:cNvPicPr>
          <p:nvPr/>
        </p:nvPicPr>
        <p:blipFill>
          <a:blip r:embed="rId3"/>
          <a:stretch>
            <a:fillRect/>
          </a:stretch>
        </p:blipFill>
        <p:spPr>
          <a:xfrm>
            <a:off x="8115208" y="2189937"/>
            <a:ext cx="2830118" cy="1888372"/>
          </a:xfrm>
          <a:prstGeom prst="rect">
            <a:avLst/>
          </a:prstGeom>
        </p:spPr>
      </p:pic>
      <p:sp>
        <p:nvSpPr>
          <p:cNvPr id="4" name="Slide Number Placeholder 5">
            <a:extLst>
              <a:ext uri="{FF2B5EF4-FFF2-40B4-BE49-F238E27FC236}">
                <a16:creationId xmlns:a16="http://schemas.microsoft.com/office/drawing/2014/main" id="{18AE9BCD-D6E3-3833-16F2-68E9564B26DB}"/>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7885014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07C98-2F98-178A-0FCE-9A4DC30D9F8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551BCAC-A2D2-2DD8-B732-40F98C55C4F8}"/>
              </a:ext>
            </a:extLst>
          </p:cNvPr>
          <p:cNvSpPr/>
          <p:nvPr/>
        </p:nvSpPr>
        <p:spPr>
          <a:xfrm>
            <a:off x="8005680" y="2078181"/>
            <a:ext cx="3049174" cy="24314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5722755-4613-9852-DAAD-2EA5C5DD25BC}"/>
              </a:ext>
            </a:extLst>
          </p:cNvPr>
          <p:cNvPicPr>
            <a:picLocks noChangeAspect="1"/>
          </p:cNvPicPr>
          <p:nvPr/>
        </p:nvPicPr>
        <p:blipFill>
          <a:blip r:embed="rId2"/>
          <a:stretch>
            <a:fillRect/>
          </a:stretch>
        </p:blipFill>
        <p:spPr>
          <a:xfrm>
            <a:off x="8231692" y="2265879"/>
            <a:ext cx="2597150" cy="1422400"/>
          </a:xfrm>
          <a:prstGeom prst="rect">
            <a:avLst/>
          </a:prstGeom>
        </p:spPr>
      </p:pic>
      <p:sp>
        <p:nvSpPr>
          <p:cNvPr id="2" name="Title 1">
            <a:extLst>
              <a:ext uri="{FF2B5EF4-FFF2-40B4-BE49-F238E27FC236}">
                <a16:creationId xmlns:a16="http://schemas.microsoft.com/office/drawing/2014/main" id="{B85E9F48-0209-5594-0202-67D7470A7129}"/>
              </a:ext>
            </a:extLst>
          </p:cNvPr>
          <p:cNvSpPr>
            <a:spLocks noGrp="1"/>
          </p:cNvSpPr>
          <p:nvPr>
            <p:ph type="title"/>
          </p:nvPr>
        </p:nvSpPr>
        <p:spPr>
          <a:xfrm>
            <a:off x="1451579" y="804519"/>
            <a:ext cx="9603275" cy="1049235"/>
          </a:xfrm>
        </p:spPr>
        <p:txBody>
          <a:bodyPr>
            <a:normAutofit/>
          </a:bodyPr>
          <a:lstStyle/>
          <a:p>
            <a:r>
              <a:rPr lang="en-US" b="1" dirty="0"/>
              <a:t>UWGB HEALTH &amp; HEALTHCARE </a:t>
            </a:r>
            <a:br>
              <a:rPr lang="en-US" b="1" dirty="0"/>
            </a:br>
            <a:r>
              <a:rPr lang="en-US" b="1" dirty="0"/>
              <a:t>GRADUATE EDUCATION </a:t>
            </a:r>
            <a:endParaRPr lang="en-US" dirty="0"/>
          </a:p>
        </p:txBody>
      </p:sp>
      <p:sp>
        <p:nvSpPr>
          <p:cNvPr id="3" name="Content Placeholder 2">
            <a:extLst>
              <a:ext uri="{FF2B5EF4-FFF2-40B4-BE49-F238E27FC236}">
                <a16:creationId xmlns:a16="http://schemas.microsoft.com/office/drawing/2014/main" id="{CD01D924-BBB5-D89C-A8DA-D2B14CC31391}"/>
              </a:ext>
            </a:extLst>
          </p:cNvPr>
          <p:cNvSpPr>
            <a:spLocks noGrp="1"/>
          </p:cNvSpPr>
          <p:nvPr>
            <p:ph idx="1"/>
          </p:nvPr>
        </p:nvSpPr>
        <p:spPr>
          <a:xfrm>
            <a:off x="1451579" y="2119745"/>
            <a:ext cx="6861148" cy="3933736"/>
          </a:xfrm>
        </p:spPr>
        <p:txBody>
          <a:bodyPr>
            <a:normAutofit/>
          </a:bodyPr>
          <a:lstStyle/>
          <a:p>
            <a:pPr>
              <a:lnSpc>
                <a:spcPct val="110000"/>
              </a:lnSpc>
            </a:pPr>
            <a:r>
              <a:rPr lang="en-US" sz="2200" dirty="0"/>
              <a:t>Nursing Leadership &amp; Management (MSN)</a:t>
            </a:r>
          </a:p>
          <a:p>
            <a:pPr>
              <a:lnSpc>
                <a:spcPct val="110000"/>
              </a:lnSpc>
            </a:pPr>
            <a:r>
              <a:rPr lang="en-US" sz="2200" dirty="0"/>
              <a:t>Health &amp; Wellness Management (MS)- Universities of Wisconsin Collaborative</a:t>
            </a:r>
          </a:p>
          <a:p>
            <a:pPr>
              <a:lnSpc>
                <a:spcPct val="110000"/>
              </a:lnSpc>
            </a:pPr>
            <a:r>
              <a:rPr lang="en-US" sz="2200" dirty="0"/>
              <a:t>Social Work (MSW)</a:t>
            </a:r>
          </a:p>
          <a:p>
            <a:pPr>
              <a:lnSpc>
                <a:spcPct val="110000"/>
              </a:lnSpc>
            </a:pPr>
            <a:r>
              <a:rPr lang="en-US" sz="2200" dirty="0"/>
              <a:t>Nutrition &amp; Integrated Health (MS, RDN pathway)</a:t>
            </a:r>
          </a:p>
          <a:p>
            <a:pPr>
              <a:lnSpc>
                <a:spcPct val="110000"/>
              </a:lnSpc>
            </a:pPr>
            <a:r>
              <a:rPr lang="en-US" sz="2200" dirty="0"/>
              <a:t>Athletic Training (MAT)</a:t>
            </a:r>
          </a:p>
          <a:p>
            <a:pPr>
              <a:lnSpc>
                <a:spcPct val="110000"/>
              </a:lnSpc>
            </a:pPr>
            <a:r>
              <a:rPr lang="en-US" sz="2200" dirty="0"/>
              <a:t>Sport, Exercise, &amp; Performance Psychology (MS)</a:t>
            </a:r>
          </a:p>
        </p:txBody>
      </p:sp>
      <p:pic>
        <p:nvPicPr>
          <p:cNvPr id="10" name="Picture 9" descr="University of Wisconsin-Green Bay">
            <a:extLst>
              <a:ext uri="{FF2B5EF4-FFF2-40B4-BE49-F238E27FC236}">
                <a16:creationId xmlns:a16="http://schemas.microsoft.com/office/drawing/2014/main" id="{5EE859CA-3D84-C6EB-DAE6-E7AAEB035B2B}"/>
              </a:ext>
            </a:extLst>
          </p:cNvPr>
          <p:cNvPicPr>
            <a:picLocks noChangeAspect="1" noChangeArrowheads="1"/>
          </p:cNvPicPr>
          <p:nvPr/>
        </p:nvPicPr>
        <p:blipFill>
          <a:blip r:embed="rId3"/>
          <a:stretch>
            <a:fillRect/>
          </a:stretch>
        </p:blipFill>
        <p:spPr bwMode="auto">
          <a:xfrm>
            <a:off x="8143271" y="3880921"/>
            <a:ext cx="2706042" cy="480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FA202DAF-7148-F8B4-65E2-E401E09249E5}"/>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2466213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5B450-6F31-A09D-00CA-697EB11260FF}"/>
              </a:ext>
            </a:extLst>
          </p:cNvPr>
          <p:cNvSpPr>
            <a:spLocks noGrp="1"/>
          </p:cNvSpPr>
          <p:nvPr>
            <p:ph type="title"/>
          </p:nvPr>
        </p:nvSpPr>
        <p:spPr>
          <a:xfrm>
            <a:off x="1451579" y="966497"/>
            <a:ext cx="9603275" cy="1049235"/>
          </a:xfrm>
        </p:spPr>
        <p:txBody>
          <a:bodyPr/>
          <a:lstStyle/>
          <a:p>
            <a:r>
              <a:rPr lang="en-US" b="1" dirty="0"/>
              <a:t>NHSU developing priorities 2026-2027</a:t>
            </a:r>
          </a:p>
        </p:txBody>
      </p:sp>
      <p:sp>
        <p:nvSpPr>
          <p:cNvPr id="3" name="Content Placeholder 2">
            <a:extLst>
              <a:ext uri="{FF2B5EF4-FFF2-40B4-BE49-F238E27FC236}">
                <a16:creationId xmlns:a16="http://schemas.microsoft.com/office/drawing/2014/main" id="{37E0A01E-3555-C734-FC9E-AD592AE01CA9}"/>
              </a:ext>
            </a:extLst>
          </p:cNvPr>
          <p:cNvSpPr>
            <a:spLocks noGrp="1"/>
          </p:cNvSpPr>
          <p:nvPr>
            <p:ph idx="1"/>
          </p:nvPr>
        </p:nvSpPr>
        <p:spPr>
          <a:xfrm>
            <a:off x="1451578" y="2015732"/>
            <a:ext cx="6126669" cy="3558350"/>
          </a:xfrm>
        </p:spPr>
        <p:txBody>
          <a:bodyPr>
            <a:noAutofit/>
          </a:bodyPr>
          <a:lstStyle/>
          <a:p>
            <a:pPr marL="0" indent="0">
              <a:spcBef>
                <a:spcPts val="0"/>
              </a:spcBef>
              <a:buNone/>
            </a:pPr>
            <a:r>
              <a:rPr lang="en-US" b="1" dirty="0"/>
              <a:t>Rural &amp; Community Health</a:t>
            </a:r>
          </a:p>
          <a:p>
            <a:pPr>
              <a:spcBef>
                <a:spcPts val="0"/>
              </a:spcBef>
            </a:pPr>
            <a:r>
              <a:rPr lang="en-US" dirty="0"/>
              <a:t>Expanding rural and community-based learning opportunities</a:t>
            </a:r>
          </a:p>
          <a:p>
            <a:pPr>
              <a:spcBef>
                <a:spcPts val="0"/>
              </a:spcBef>
            </a:pPr>
            <a:r>
              <a:rPr lang="en-US" dirty="0"/>
              <a:t>Advancing interprofessional education in emergency response and community health education</a:t>
            </a:r>
          </a:p>
          <a:p>
            <a:pPr marL="0" indent="0">
              <a:spcBef>
                <a:spcPts val="0"/>
              </a:spcBef>
              <a:buNone/>
            </a:pPr>
            <a:endParaRPr lang="en-US" dirty="0"/>
          </a:p>
          <a:p>
            <a:pPr marL="0" indent="0">
              <a:spcBef>
                <a:spcPts val="0"/>
              </a:spcBef>
              <a:buNone/>
            </a:pPr>
            <a:r>
              <a:rPr lang="en-US" b="1" dirty="0"/>
              <a:t>Clinical Education</a:t>
            </a:r>
          </a:p>
          <a:p>
            <a:pPr>
              <a:spcBef>
                <a:spcPts val="0"/>
              </a:spcBef>
            </a:pPr>
            <a:r>
              <a:rPr lang="en-US" dirty="0"/>
              <a:t>Strengthening partnerships with clinical agencies</a:t>
            </a:r>
          </a:p>
          <a:p>
            <a:pPr>
              <a:spcBef>
                <a:spcPts val="0"/>
              </a:spcBef>
            </a:pPr>
            <a:r>
              <a:rPr lang="en-US" dirty="0"/>
              <a:t>Expanding underutilized clinical opportunities and interprofessional education</a:t>
            </a:r>
          </a:p>
          <a:p>
            <a:pPr marL="0" indent="0">
              <a:spcBef>
                <a:spcPts val="0"/>
              </a:spcBef>
              <a:buNone/>
            </a:pPr>
            <a:endParaRPr lang="en-US" dirty="0"/>
          </a:p>
        </p:txBody>
      </p:sp>
      <p:sp>
        <p:nvSpPr>
          <p:cNvPr id="7" name="Rectangle 6">
            <a:extLst>
              <a:ext uri="{FF2B5EF4-FFF2-40B4-BE49-F238E27FC236}">
                <a16:creationId xmlns:a16="http://schemas.microsoft.com/office/drawing/2014/main" id="{C4E1290F-9CC0-FA02-9B39-85F7C8CA138A}"/>
              </a:ext>
            </a:extLst>
          </p:cNvPr>
          <p:cNvSpPr/>
          <p:nvPr/>
        </p:nvSpPr>
        <p:spPr>
          <a:xfrm>
            <a:off x="7465512" y="2204580"/>
            <a:ext cx="3757808" cy="35583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niversity of Wisconsin-Green Bay">
            <a:extLst>
              <a:ext uri="{FF2B5EF4-FFF2-40B4-BE49-F238E27FC236}">
                <a16:creationId xmlns:a16="http://schemas.microsoft.com/office/drawing/2014/main" id="{31CA8B95-D13B-C586-AEE7-E7E86CB9A531}"/>
              </a:ext>
            </a:extLst>
          </p:cNvPr>
          <p:cNvPicPr>
            <a:picLocks noChangeAspect="1" noChangeArrowheads="1"/>
          </p:cNvPicPr>
          <p:nvPr/>
        </p:nvPicPr>
        <p:blipFill>
          <a:blip r:embed="rId2"/>
          <a:stretch>
            <a:fillRect/>
          </a:stretch>
        </p:blipFill>
        <p:spPr bwMode="auto">
          <a:xfrm>
            <a:off x="8034380" y="5093760"/>
            <a:ext cx="2706042" cy="480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04CE2D1-BEF2-C692-1AD4-2E722041B405}"/>
              </a:ext>
            </a:extLst>
          </p:cNvPr>
          <p:cNvPicPr>
            <a:picLocks noChangeAspect="1"/>
          </p:cNvPicPr>
          <p:nvPr/>
        </p:nvPicPr>
        <p:blipFill>
          <a:blip r:embed="rId3"/>
          <a:stretch>
            <a:fillRect/>
          </a:stretch>
        </p:blipFill>
        <p:spPr>
          <a:xfrm>
            <a:off x="7790143" y="2446889"/>
            <a:ext cx="3052814" cy="2404562"/>
          </a:xfrm>
          <a:prstGeom prst="rect">
            <a:avLst/>
          </a:prstGeom>
        </p:spPr>
      </p:pic>
      <p:sp>
        <p:nvSpPr>
          <p:cNvPr id="4" name="Slide Number Placeholder 5">
            <a:extLst>
              <a:ext uri="{FF2B5EF4-FFF2-40B4-BE49-F238E27FC236}">
                <a16:creationId xmlns:a16="http://schemas.microsoft.com/office/drawing/2014/main" id="{024AA15C-23AB-9083-1C7A-537877FDD939}"/>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8871445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18199-C027-A564-B75F-83777AAD55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96ED29-FE40-B8B2-3100-E3680AE1A67B}"/>
              </a:ext>
            </a:extLst>
          </p:cNvPr>
          <p:cNvSpPr>
            <a:spLocks noGrp="1"/>
          </p:cNvSpPr>
          <p:nvPr>
            <p:ph type="title"/>
          </p:nvPr>
        </p:nvSpPr>
        <p:spPr>
          <a:xfrm>
            <a:off x="1451579" y="966497"/>
            <a:ext cx="9603275" cy="1049235"/>
          </a:xfrm>
        </p:spPr>
        <p:txBody>
          <a:bodyPr/>
          <a:lstStyle/>
          <a:p>
            <a:r>
              <a:rPr lang="en-US" b="1" dirty="0"/>
              <a:t>NHSU developing priorities 2026-2027</a:t>
            </a:r>
          </a:p>
        </p:txBody>
      </p:sp>
      <p:sp>
        <p:nvSpPr>
          <p:cNvPr id="7" name="Rectangle 6">
            <a:extLst>
              <a:ext uri="{FF2B5EF4-FFF2-40B4-BE49-F238E27FC236}">
                <a16:creationId xmlns:a16="http://schemas.microsoft.com/office/drawing/2014/main" id="{06997FBB-99A4-E190-17E9-2B369C3640BD}"/>
              </a:ext>
            </a:extLst>
          </p:cNvPr>
          <p:cNvSpPr/>
          <p:nvPr/>
        </p:nvSpPr>
        <p:spPr>
          <a:xfrm>
            <a:off x="7465512" y="2204580"/>
            <a:ext cx="3757808" cy="35583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B5278CF-0B63-2F5E-C5D0-4B7C65B2ACBC}"/>
              </a:ext>
            </a:extLst>
          </p:cNvPr>
          <p:cNvPicPr>
            <a:picLocks noChangeAspect="1"/>
          </p:cNvPicPr>
          <p:nvPr/>
        </p:nvPicPr>
        <p:blipFill>
          <a:blip r:embed="rId2"/>
          <a:stretch>
            <a:fillRect/>
          </a:stretch>
        </p:blipFill>
        <p:spPr>
          <a:xfrm>
            <a:off x="7649914" y="2497846"/>
            <a:ext cx="3333272" cy="2344423"/>
          </a:xfrm>
          <a:prstGeom prst="rect">
            <a:avLst/>
          </a:prstGeom>
        </p:spPr>
      </p:pic>
      <p:pic>
        <p:nvPicPr>
          <p:cNvPr id="6" name="Picture 5" descr="University of Wisconsin-Green Bay">
            <a:extLst>
              <a:ext uri="{FF2B5EF4-FFF2-40B4-BE49-F238E27FC236}">
                <a16:creationId xmlns:a16="http://schemas.microsoft.com/office/drawing/2014/main" id="{52131481-98E4-0C27-BCBA-15BD70B6318C}"/>
              </a:ext>
            </a:extLst>
          </p:cNvPr>
          <p:cNvPicPr>
            <a:picLocks noChangeAspect="1" noChangeArrowheads="1"/>
          </p:cNvPicPr>
          <p:nvPr/>
        </p:nvPicPr>
        <p:blipFill>
          <a:blip r:embed="rId3"/>
          <a:stretch>
            <a:fillRect/>
          </a:stretch>
        </p:blipFill>
        <p:spPr bwMode="auto">
          <a:xfrm>
            <a:off x="8034380" y="5093760"/>
            <a:ext cx="2706042" cy="480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a:extLst>
              <a:ext uri="{FF2B5EF4-FFF2-40B4-BE49-F238E27FC236}">
                <a16:creationId xmlns:a16="http://schemas.microsoft.com/office/drawing/2014/main" id="{68D1FC9C-F041-7148-C1B1-1A6C7AD8603A}"/>
              </a:ext>
            </a:extLst>
          </p:cNvPr>
          <p:cNvSpPr>
            <a:spLocks noGrp="1"/>
          </p:cNvSpPr>
          <p:nvPr>
            <p:ph idx="1"/>
          </p:nvPr>
        </p:nvSpPr>
        <p:spPr>
          <a:xfrm>
            <a:off x="1451579" y="2015732"/>
            <a:ext cx="5531035" cy="3747198"/>
          </a:xfrm>
        </p:spPr>
        <p:txBody>
          <a:bodyPr>
            <a:noAutofit/>
          </a:bodyPr>
          <a:lstStyle/>
          <a:p>
            <a:pPr marL="0" indent="0">
              <a:spcBef>
                <a:spcPts val="0"/>
              </a:spcBef>
              <a:buNone/>
            </a:pPr>
            <a:r>
              <a:rPr lang="en-US" b="1" dirty="0"/>
              <a:t>Simulation &amp; Experiential Learning</a:t>
            </a:r>
          </a:p>
          <a:p>
            <a:pPr>
              <a:spcBef>
                <a:spcPts val="0"/>
              </a:spcBef>
            </a:pPr>
            <a:r>
              <a:rPr lang="en-US" dirty="0"/>
              <a:t>Increasing integration of simulation </a:t>
            </a:r>
          </a:p>
          <a:p>
            <a:pPr>
              <a:spcBef>
                <a:spcPts val="0"/>
              </a:spcBef>
            </a:pPr>
            <a:r>
              <a:rPr lang="en-US" dirty="0"/>
              <a:t>Supporting clinical judgment and practice readiness</a:t>
            </a:r>
          </a:p>
          <a:p>
            <a:pPr marL="0" indent="0">
              <a:spcBef>
                <a:spcPts val="0"/>
              </a:spcBef>
              <a:buNone/>
            </a:pPr>
            <a:endParaRPr lang="en-US" dirty="0"/>
          </a:p>
          <a:p>
            <a:pPr marL="0" indent="0">
              <a:spcBef>
                <a:spcPts val="0"/>
              </a:spcBef>
              <a:buNone/>
            </a:pPr>
            <a:r>
              <a:rPr lang="en-US" b="1" dirty="0"/>
              <a:t>Workforce Development</a:t>
            </a:r>
          </a:p>
          <a:p>
            <a:pPr>
              <a:spcBef>
                <a:spcPts val="0"/>
              </a:spcBef>
            </a:pPr>
            <a:r>
              <a:rPr lang="en-US" dirty="0"/>
              <a:t>Aligning programs with regional healthcare workforce needs</a:t>
            </a:r>
          </a:p>
          <a:p>
            <a:pPr>
              <a:spcBef>
                <a:spcPts val="0"/>
              </a:spcBef>
            </a:pPr>
            <a:r>
              <a:rPr lang="en-US" dirty="0"/>
              <a:t>Building pathways from education to professional pract</a:t>
            </a:r>
            <a:r>
              <a:rPr lang="en-US" sz="1800" dirty="0"/>
              <a:t>ice</a:t>
            </a:r>
          </a:p>
        </p:txBody>
      </p:sp>
      <p:sp>
        <p:nvSpPr>
          <p:cNvPr id="3" name="Slide Number Placeholder 5">
            <a:extLst>
              <a:ext uri="{FF2B5EF4-FFF2-40B4-BE49-F238E27FC236}">
                <a16:creationId xmlns:a16="http://schemas.microsoft.com/office/drawing/2014/main" id="{6414CEA6-73E6-AFD8-4477-C735FAD8AB60}"/>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643249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2BCDB-87D4-7807-F4DF-0642A94813BB}"/>
              </a:ext>
            </a:extLst>
          </p:cNvPr>
          <p:cNvSpPr>
            <a:spLocks noGrp="1"/>
          </p:cNvSpPr>
          <p:nvPr>
            <p:ph type="title"/>
          </p:nvPr>
        </p:nvSpPr>
        <p:spPr>
          <a:xfrm>
            <a:off x="1451579" y="1109709"/>
            <a:ext cx="9603275" cy="744045"/>
          </a:xfrm>
        </p:spPr>
        <p:txBody>
          <a:bodyPr/>
          <a:lstStyle/>
          <a:p>
            <a:r>
              <a:rPr lang="en-US" cap="small" dirty="0"/>
              <a:t>INSTRUCTOR ORIENTATION</a:t>
            </a:r>
          </a:p>
        </p:txBody>
      </p:sp>
      <p:sp>
        <p:nvSpPr>
          <p:cNvPr id="3" name="Content Placeholder 2">
            <a:extLst>
              <a:ext uri="{FF2B5EF4-FFF2-40B4-BE49-F238E27FC236}">
                <a16:creationId xmlns:a16="http://schemas.microsoft.com/office/drawing/2014/main" id="{150FE9B0-314B-32CF-7214-D4CDB4A92DAF}"/>
              </a:ext>
            </a:extLst>
          </p:cNvPr>
          <p:cNvSpPr>
            <a:spLocks noGrp="1"/>
          </p:cNvSpPr>
          <p:nvPr>
            <p:ph idx="1"/>
          </p:nvPr>
        </p:nvSpPr>
        <p:spPr>
          <a:xfrm>
            <a:off x="1451579" y="2015733"/>
            <a:ext cx="8846518" cy="3879040"/>
          </a:xfrm>
        </p:spPr>
        <p:txBody>
          <a:bodyPr>
            <a:normAutofit/>
          </a:bodyPr>
          <a:lstStyle/>
          <a:p>
            <a:r>
              <a:rPr lang="en-US" sz="1800" dirty="0"/>
              <a:t> All instructors must complete an Advocate Health orientation session once per academic year and attest to their completion (live or virtual session)</a:t>
            </a:r>
          </a:p>
          <a:p>
            <a:r>
              <a:rPr lang="en-US" sz="1800" dirty="0"/>
              <a:t>Links to register are on the Advocate Aurora's Student's Website: </a:t>
            </a:r>
            <a:r>
              <a:rPr lang="en-US" sz="1800" dirty="0">
                <a:hlinkClick r:id="rId2"/>
              </a:rPr>
              <a:t>Instructor Orientation</a:t>
            </a:r>
            <a:endParaRPr lang="en-US" sz="1800" dirty="0">
              <a:ea typeface="+mn-lt"/>
              <a:cs typeface="+mn-lt"/>
            </a:endParaRPr>
          </a:p>
          <a:p>
            <a:r>
              <a:rPr lang="en-US" sz="1800" dirty="0">
                <a:ea typeface="+mn-lt"/>
                <a:cs typeface="+mn-lt"/>
              </a:rPr>
              <a:t>NEW Instructor checklist: Utilize for onboarding documents, process, important needs/deadlines </a:t>
            </a:r>
          </a:p>
        </p:txBody>
      </p:sp>
      <p:pic>
        <p:nvPicPr>
          <p:cNvPr id="5" name="Picture 4">
            <a:extLst>
              <a:ext uri="{FF2B5EF4-FFF2-40B4-BE49-F238E27FC236}">
                <a16:creationId xmlns:a16="http://schemas.microsoft.com/office/drawing/2014/main" id="{73EE6346-5774-AD27-4159-73EAF0048F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83244" y="82805"/>
            <a:ext cx="2846463" cy="564467"/>
          </a:xfrm>
          <a:prstGeom prst="rect">
            <a:avLst/>
          </a:prstGeom>
          <a:noFill/>
          <a:ln>
            <a:noFill/>
          </a:ln>
        </p:spPr>
      </p:pic>
      <p:sp>
        <p:nvSpPr>
          <p:cNvPr id="7" name="Slide Number Placeholder 5">
            <a:extLst>
              <a:ext uri="{FF2B5EF4-FFF2-40B4-BE49-F238E27FC236}">
                <a16:creationId xmlns:a16="http://schemas.microsoft.com/office/drawing/2014/main" id="{7B3778A0-72CB-2918-FF1C-D8469FD01AE9}"/>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Picture 3" descr="A medical instruction guide with a stethoscope&#10;&#10;AI-generated content may be incorrect.">
            <a:extLst>
              <a:ext uri="{FF2B5EF4-FFF2-40B4-BE49-F238E27FC236}">
                <a16:creationId xmlns:a16="http://schemas.microsoft.com/office/drawing/2014/main" id="{876FA61C-0FB0-69B7-4BEC-281B2CA50E68}"/>
              </a:ext>
            </a:extLst>
          </p:cNvPr>
          <p:cNvPicPr>
            <a:picLocks noChangeAspect="1"/>
          </p:cNvPicPr>
          <p:nvPr/>
        </p:nvPicPr>
        <p:blipFill>
          <a:blip r:embed="rId4"/>
          <a:stretch>
            <a:fillRect/>
          </a:stretch>
        </p:blipFill>
        <p:spPr>
          <a:xfrm>
            <a:off x="3964506" y="3809999"/>
            <a:ext cx="3820205" cy="2811165"/>
          </a:xfrm>
          <a:prstGeom prst="rect">
            <a:avLst/>
          </a:prstGeom>
        </p:spPr>
      </p:pic>
    </p:spTree>
    <p:extLst>
      <p:ext uri="{BB962C8B-B14F-4D97-AF65-F5344CB8AC3E}">
        <p14:creationId xmlns:p14="http://schemas.microsoft.com/office/powerpoint/2010/main" val="20017442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7207D-99DF-7F43-02E8-77093F58A6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042FB-BC70-F527-51F3-387D62B3BC93}"/>
              </a:ext>
            </a:extLst>
          </p:cNvPr>
          <p:cNvSpPr>
            <a:spLocks noGrp="1"/>
          </p:cNvSpPr>
          <p:nvPr>
            <p:ph type="title"/>
          </p:nvPr>
        </p:nvSpPr>
        <p:spPr>
          <a:xfrm>
            <a:off x="1451579" y="1165878"/>
            <a:ext cx="9771741" cy="1038702"/>
          </a:xfrm>
        </p:spPr>
        <p:txBody>
          <a:bodyPr/>
          <a:lstStyle/>
          <a:p>
            <a:r>
              <a:rPr lang="en-US" b="1" dirty="0"/>
              <a:t>UWGB NURSING &amp; HEALTH STUDIES UNIT</a:t>
            </a:r>
          </a:p>
        </p:txBody>
      </p:sp>
      <p:sp>
        <p:nvSpPr>
          <p:cNvPr id="7" name="Rectangle 6">
            <a:extLst>
              <a:ext uri="{FF2B5EF4-FFF2-40B4-BE49-F238E27FC236}">
                <a16:creationId xmlns:a16="http://schemas.microsoft.com/office/drawing/2014/main" id="{25E1EDA8-5445-6E18-C002-BFF984167ABE}"/>
              </a:ext>
            </a:extLst>
          </p:cNvPr>
          <p:cNvSpPr/>
          <p:nvPr/>
        </p:nvSpPr>
        <p:spPr>
          <a:xfrm>
            <a:off x="7308697" y="2042824"/>
            <a:ext cx="3757808" cy="35583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University of Wisconsin-Green Bay">
            <a:extLst>
              <a:ext uri="{FF2B5EF4-FFF2-40B4-BE49-F238E27FC236}">
                <a16:creationId xmlns:a16="http://schemas.microsoft.com/office/drawing/2014/main" id="{275C12CA-D11D-F7DD-FF47-5E8785C1B5DC}"/>
              </a:ext>
            </a:extLst>
          </p:cNvPr>
          <p:cNvPicPr>
            <a:picLocks noChangeAspect="1" noChangeArrowheads="1"/>
          </p:cNvPicPr>
          <p:nvPr/>
        </p:nvPicPr>
        <p:blipFill>
          <a:blip r:embed="rId2"/>
          <a:stretch>
            <a:fillRect/>
          </a:stretch>
        </p:blipFill>
        <p:spPr bwMode="auto">
          <a:xfrm>
            <a:off x="7834580" y="4827459"/>
            <a:ext cx="2706042" cy="4803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a:extLst>
              <a:ext uri="{FF2B5EF4-FFF2-40B4-BE49-F238E27FC236}">
                <a16:creationId xmlns:a16="http://schemas.microsoft.com/office/drawing/2014/main" id="{59119DA6-ACCA-6DA4-F111-EAE048D5BDF4}"/>
              </a:ext>
            </a:extLst>
          </p:cNvPr>
          <p:cNvSpPr>
            <a:spLocks noGrp="1"/>
          </p:cNvSpPr>
          <p:nvPr>
            <p:ph idx="1"/>
          </p:nvPr>
        </p:nvSpPr>
        <p:spPr>
          <a:xfrm>
            <a:off x="1451579" y="2015732"/>
            <a:ext cx="5531035" cy="3747198"/>
          </a:xfrm>
        </p:spPr>
        <p:txBody>
          <a:bodyPr>
            <a:noAutofit/>
          </a:bodyPr>
          <a:lstStyle/>
          <a:p>
            <a:pPr marL="0" indent="0">
              <a:spcBef>
                <a:spcPts val="0"/>
              </a:spcBef>
              <a:buNone/>
            </a:pPr>
            <a:r>
              <a:rPr lang="en-US" b="1" dirty="0"/>
              <a:t>NHSU Contacts</a:t>
            </a:r>
          </a:p>
          <a:p>
            <a:pPr marL="0" indent="0">
              <a:spcBef>
                <a:spcPts val="0"/>
              </a:spcBef>
              <a:buNone/>
            </a:pPr>
            <a:r>
              <a:rPr lang="en-US" dirty="0"/>
              <a:t>Wendy Bauer, PhD, RN</a:t>
            </a:r>
          </a:p>
          <a:p>
            <a:pPr marL="0" indent="0">
              <a:spcBef>
                <a:spcPts val="0"/>
              </a:spcBef>
              <a:buNone/>
            </a:pPr>
            <a:r>
              <a:rPr lang="en-US" dirty="0"/>
              <a:t>Director, Nursing &amp; Health Studies</a:t>
            </a:r>
          </a:p>
          <a:p>
            <a:pPr marL="0" indent="0">
              <a:spcBef>
                <a:spcPts val="0"/>
              </a:spcBef>
              <a:buNone/>
            </a:pPr>
            <a:r>
              <a:rPr lang="en-US" dirty="0">
                <a:hlinkClick r:id="rId3"/>
              </a:rPr>
              <a:t>bauerw@uwgb.edu</a:t>
            </a:r>
            <a:endParaRPr lang="en-US" dirty="0"/>
          </a:p>
          <a:p>
            <a:pPr marL="0" indent="0">
              <a:spcBef>
                <a:spcPts val="0"/>
              </a:spcBef>
              <a:buNone/>
            </a:pPr>
            <a:endParaRPr lang="en-US" dirty="0"/>
          </a:p>
          <a:p>
            <a:pPr marL="0" indent="0">
              <a:spcBef>
                <a:spcPts val="0"/>
              </a:spcBef>
              <a:buNone/>
            </a:pPr>
            <a:r>
              <a:rPr lang="en-US" dirty="0"/>
              <a:t>Kaitlin Williams</a:t>
            </a:r>
          </a:p>
          <a:p>
            <a:pPr marL="0" indent="0">
              <a:spcBef>
                <a:spcPts val="0"/>
              </a:spcBef>
              <a:buNone/>
            </a:pPr>
            <a:r>
              <a:rPr lang="en-US" dirty="0"/>
              <a:t>Practicum Assistant</a:t>
            </a:r>
          </a:p>
          <a:p>
            <a:pPr marL="0" indent="0">
              <a:spcBef>
                <a:spcPts val="0"/>
              </a:spcBef>
              <a:buNone/>
            </a:pPr>
            <a:r>
              <a:rPr lang="en-US" dirty="0">
                <a:hlinkClick r:id="rId4"/>
              </a:rPr>
              <a:t>williamk@uwgb.edu</a:t>
            </a:r>
            <a:endParaRPr lang="en-US" dirty="0"/>
          </a:p>
          <a:p>
            <a:pPr marL="0" indent="0">
              <a:spcBef>
                <a:spcPts val="0"/>
              </a:spcBef>
              <a:buNone/>
            </a:pPr>
            <a:endParaRPr lang="en-US" dirty="0"/>
          </a:p>
          <a:p>
            <a:pPr marL="0" indent="0">
              <a:spcBef>
                <a:spcPts val="0"/>
              </a:spcBef>
              <a:buNone/>
            </a:pPr>
            <a:endParaRPr lang="en-US" dirty="0"/>
          </a:p>
          <a:p>
            <a:pPr marL="0" indent="0">
              <a:spcBef>
                <a:spcPts val="0"/>
              </a:spcBef>
              <a:buNone/>
            </a:pPr>
            <a:endParaRPr lang="en-US" dirty="0"/>
          </a:p>
        </p:txBody>
      </p:sp>
      <p:sp>
        <p:nvSpPr>
          <p:cNvPr id="3" name="TextBox 2">
            <a:extLst>
              <a:ext uri="{FF2B5EF4-FFF2-40B4-BE49-F238E27FC236}">
                <a16:creationId xmlns:a16="http://schemas.microsoft.com/office/drawing/2014/main" id="{38035179-33F1-136E-9328-CE7F202A2DCB}"/>
              </a:ext>
            </a:extLst>
          </p:cNvPr>
          <p:cNvSpPr txBox="1"/>
          <p:nvPr/>
        </p:nvSpPr>
        <p:spPr>
          <a:xfrm>
            <a:off x="8248149" y="2233882"/>
            <a:ext cx="1709635" cy="369332"/>
          </a:xfrm>
          <a:prstGeom prst="rect">
            <a:avLst/>
          </a:prstGeom>
          <a:noFill/>
        </p:spPr>
        <p:txBody>
          <a:bodyPr wrap="none" rtlCol="0">
            <a:spAutoFit/>
          </a:bodyPr>
          <a:lstStyle/>
          <a:p>
            <a:r>
              <a:rPr lang="en-US" b="1" dirty="0"/>
              <a:t>THANK YOU!</a:t>
            </a:r>
          </a:p>
        </p:txBody>
      </p:sp>
      <p:pic>
        <p:nvPicPr>
          <p:cNvPr id="8" name="Picture 7">
            <a:extLst>
              <a:ext uri="{FF2B5EF4-FFF2-40B4-BE49-F238E27FC236}">
                <a16:creationId xmlns:a16="http://schemas.microsoft.com/office/drawing/2014/main" id="{8082238C-7A03-DAD2-922F-A629091253B6}"/>
              </a:ext>
            </a:extLst>
          </p:cNvPr>
          <p:cNvPicPr>
            <a:picLocks noChangeAspect="1"/>
          </p:cNvPicPr>
          <p:nvPr/>
        </p:nvPicPr>
        <p:blipFill>
          <a:blip r:embed="rId5"/>
          <a:stretch>
            <a:fillRect/>
          </a:stretch>
        </p:blipFill>
        <p:spPr>
          <a:xfrm>
            <a:off x="7814151" y="2732956"/>
            <a:ext cx="2746900" cy="1801111"/>
          </a:xfrm>
          <a:prstGeom prst="rect">
            <a:avLst/>
          </a:prstGeom>
        </p:spPr>
      </p:pic>
      <p:sp>
        <p:nvSpPr>
          <p:cNvPr id="4" name="Slide Number Placeholder 5">
            <a:extLst>
              <a:ext uri="{FF2B5EF4-FFF2-40B4-BE49-F238E27FC236}">
                <a16:creationId xmlns:a16="http://schemas.microsoft.com/office/drawing/2014/main" id="{9E3778D0-975F-9790-A5A8-7BFB99070671}"/>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1"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US" sz="1400" b="1"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3155404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bwMode="ltGray">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F9E98A-4FF4-43D6-9C48-6DF0E7F2D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207A636-DC99-4588-80C4-9E069B97C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90DCA56C-7A25-4BD4-AA72-5256E68BE4CB}"/>
              </a:ext>
            </a:extLst>
          </p:cNvPr>
          <p:cNvSpPr>
            <a:spLocks noGrp="1"/>
          </p:cNvSpPr>
          <p:nvPr>
            <p:ph type="ctrTitle"/>
          </p:nvPr>
        </p:nvSpPr>
        <p:spPr>
          <a:xfrm>
            <a:off x="960933" y="960241"/>
            <a:ext cx="6849699" cy="4203872"/>
          </a:xfrm>
        </p:spPr>
        <p:txBody>
          <a:bodyPr anchor="ctr">
            <a:normAutofit/>
          </a:bodyPr>
          <a:lstStyle/>
          <a:p>
            <a:pPr algn="r"/>
            <a:r>
              <a:rPr lang="en-US" sz="4400" b="1" cap="small"/>
              <a:t>Thank you for viewing the updates.</a:t>
            </a:r>
            <a:br>
              <a:rPr lang="en-US" sz="4600"/>
            </a:br>
            <a:br>
              <a:rPr lang="en-US" sz="4600"/>
            </a:br>
            <a:r>
              <a:rPr lang="en-US" sz="4600" b="1" cap="small">
                <a:solidFill>
                  <a:srgbClr val="FFC000"/>
                </a:solidFill>
              </a:rPr>
              <a:t>Hope you have a great academic year! </a:t>
            </a:r>
            <a:endParaRPr lang="en-US" sz="4600">
              <a:solidFill>
                <a:srgbClr val="FFC000"/>
              </a:solidFill>
            </a:endParaRPr>
          </a:p>
        </p:txBody>
      </p:sp>
      <p:sp>
        <p:nvSpPr>
          <p:cNvPr id="3" name="Subtitle 2">
            <a:extLst>
              <a:ext uri="{FF2B5EF4-FFF2-40B4-BE49-F238E27FC236}">
                <a16:creationId xmlns:a16="http://schemas.microsoft.com/office/drawing/2014/main" id="{BBBCF363-1123-45B1-8A9A-ABCDA40EF3F2}"/>
              </a:ext>
            </a:extLst>
          </p:cNvPr>
          <p:cNvSpPr>
            <a:spLocks noGrp="1"/>
          </p:cNvSpPr>
          <p:nvPr>
            <p:ph type="subTitle" idx="1"/>
          </p:nvPr>
        </p:nvSpPr>
        <p:spPr>
          <a:xfrm>
            <a:off x="8453071" y="964028"/>
            <a:ext cx="2770873" cy="4196299"/>
          </a:xfrm>
        </p:spPr>
        <p:txBody>
          <a:bodyPr anchor="ctr">
            <a:normAutofit/>
          </a:bodyPr>
          <a:lstStyle/>
          <a:p>
            <a:pPr algn="ctr">
              <a:lnSpc>
                <a:spcPct val="100000"/>
              </a:lnSpc>
              <a:spcBef>
                <a:spcPts val="0"/>
              </a:spcBef>
            </a:pPr>
            <a:r>
              <a:rPr lang="en-US" sz="2400" b="1" cap="none">
                <a:ea typeface="Tahoma" panose="020B0604030504040204" pitchFamily="34" charset="0"/>
                <a:cs typeface="Tahoma" panose="020B0604030504040204" pitchFamily="34" charset="0"/>
                <a:hlinkClick r:id="rId2"/>
              </a:rPr>
              <a:t>www.ggbha.org</a:t>
            </a:r>
            <a:endParaRPr lang="en-US" sz="2400" b="1" cap="none">
              <a:ea typeface="Tahoma" panose="020B0604030504040204" pitchFamily="34" charset="0"/>
              <a:cs typeface="Tahoma" panose="020B0604030504040204" pitchFamily="34" charset="0"/>
            </a:endParaRPr>
          </a:p>
          <a:p>
            <a:endParaRPr lang="en-US"/>
          </a:p>
        </p:txBody>
      </p:sp>
      <p:cxnSp>
        <p:nvCxnSpPr>
          <p:cNvPr id="12" name="Straight Connector 11">
            <a:extLst>
              <a:ext uri="{FF2B5EF4-FFF2-40B4-BE49-F238E27FC236}">
                <a16:creationId xmlns:a16="http://schemas.microsoft.com/office/drawing/2014/main" id="{0F2BAA51-3181-4303-929A-FCD9C33F89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7685" y="1328764"/>
            <a:ext cx="0" cy="3466826"/>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4ED6A5F-3B06-48C5-850F-8045C4DF69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C9A60B9D-8DAC-4DA9-88DE-9911621A2B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7BB0E9F3-E9BC-4873-9C44-A13231C6F854}"/>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6D22F896-40B5-4ADD-8801-0D06FADFA095}" type="slidenum">
              <a:rPr lang="en-US" sz="1400" smtClean="0">
                <a:solidFill>
                  <a:prstClr val="white"/>
                </a:solidFill>
                <a:latin typeface="Gill Sans MT" panose="020B0502020104020203"/>
              </a:rPr>
              <a:pPr>
                <a:defRPr/>
              </a:pPr>
              <a:t>81</a:t>
            </a:fld>
            <a:endParaRPr lang="en-US" sz="1400">
              <a:solidFill>
                <a:prstClr val="white"/>
              </a:solidFill>
              <a:latin typeface="Gill Sans MT" panose="020B0502020104020203"/>
            </a:endParaRPr>
          </a:p>
        </p:txBody>
      </p:sp>
    </p:spTree>
    <p:extLst>
      <p:ext uri="{BB962C8B-B14F-4D97-AF65-F5344CB8AC3E}">
        <p14:creationId xmlns:p14="http://schemas.microsoft.com/office/powerpoint/2010/main" val="15963344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BA5BC-95E3-DB0A-7C73-49AA92095D26}"/>
              </a:ext>
            </a:extLst>
          </p:cNvPr>
          <p:cNvSpPr>
            <a:spLocks noGrp="1"/>
          </p:cNvSpPr>
          <p:nvPr>
            <p:ph type="title"/>
          </p:nvPr>
        </p:nvSpPr>
        <p:spPr>
          <a:xfrm>
            <a:off x="1451579" y="1037356"/>
            <a:ext cx="9603275" cy="564467"/>
          </a:xfrm>
        </p:spPr>
        <p:txBody>
          <a:bodyPr/>
          <a:lstStyle/>
          <a:p>
            <a:r>
              <a:rPr lang="en-US" cap="small" dirty="0"/>
              <a:t>STUDENT WEBSITE</a:t>
            </a:r>
          </a:p>
        </p:txBody>
      </p:sp>
      <p:sp>
        <p:nvSpPr>
          <p:cNvPr id="3" name="Content Placeholder 2">
            <a:extLst>
              <a:ext uri="{FF2B5EF4-FFF2-40B4-BE49-F238E27FC236}">
                <a16:creationId xmlns:a16="http://schemas.microsoft.com/office/drawing/2014/main" id="{0FDD39A5-382C-96DD-4C5A-F6B1E21CAFCA}"/>
              </a:ext>
            </a:extLst>
          </p:cNvPr>
          <p:cNvSpPr>
            <a:spLocks noGrp="1"/>
          </p:cNvSpPr>
          <p:nvPr>
            <p:ph idx="1"/>
          </p:nvPr>
        </p:nvSpPr>
        <p:spPr>
          <a:xfrm>
            <a:off x="1451579" y="2033488"/>
            <a:ext cx="9603275" cy="3787156"/>
          </a:xfrm>
        </p:spPr>
        <p:txBody>
          <a:bodyPr/>
          <a:lstStyle/>
          <a:p>
            <a:r>
              <a:rPr lang="en-US" dirty="0"/>
              <a:t>Please review the student website prior to the beginning of every semester.</a:t>
            </a:r>
          </a:p>
          <a:p>
            <a:r>
              <a:rPr lang="en-US" dirty="0">
                <a:ea typeface="+mn-lt"/>
                <a:cs typeface="+mn-lt"/>
                <a:hlinkClick r:id="rId2"/>
              </a:rPr>
              <a:t>Nursing &amp; MA Student Clinical Placement | Aurora Health Care</a:t>
            </a:r>
            <a:r>
              <a:rPr lang="en-US" dirty="0">
                <a:ea typeface="+mn-lt"/>
                <a:cs typeface="+mn-lt"/>
              </a:rPr>
              <a:t> </a:t>
            </a:r>
            <a:endParaRPr lang="en-US" dirty="0"/>
          </a:p>
          <a:p>
            <a:r>
              <a:rPr lang="en-US" dirty="0"/>
              <a:t>Under Orientation for Students and Instructors section, there is a key document listing orientation requirements.</a:t>
            </a:r>
          </a:p>
          <a:p>
            <a:r>
              <a:rPr lang="en-US" dirty="0"/>
              <a:t>Annual Education released</a:t>
            </a:r>
          </a:p>
          <a:p>
            <a:pPr marL="0" indent="0">
              <a:buNone/>
            </a:pPr>
            <a:r>
              <a:rPr lang="en-US" dirty="0"/>
              <a:t>For 2026</a:t>
            </a:r>
          </a:p>
          <a:p>
            <a:pPr marL="0" indent="0">
              <a:buNone/>
            </a:pPr>
            <a:endParaRPr lang="en-US" dirty="0"/>
          </a:p>
        </p:txBody>
      </p:sp>
      <p:pic>
        <p:nvPicPr>
          <p:cNvPr id="5" name="Picture 4">
            <a:extLst>
              <a:ext uri="{FF2B5EF4-FFF2-40B4-BE49-F238E27FC236}">
                <a16:creationId xmlns:a16="http://schemas.microsoft.com/office/drawing/2014/main" id="{B4B0EDB8-C78D-6346-4D96-0D77F13FD0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83244" y="82805"/>
            <a:ext cx="2846463" cy="564467"/>
          </a:xfrm>
          <a:prstGeom prst="rect">
            <a:avLst/>
          </a:prstGeom>
          <a:noFill/>
          <a:ln>
            <a:noFill/>
          </a:ln>
        </p:spPr>
      </p:pic>
      <p:sp>
        <p:nvSpPr>
          <p:cNvPr id="7" name="Slide Number Placeholder 5">
            <a:extLst>
              <a:ext uri="{FF2B5EF4-FFF2-40B4-BE49-F238E27FC236}">
                <a16:creationId xmlns:a16="http://schemas.microsoft.com/office/drawing/2014/main" id="{03043FD4-6E11-A66A-73F5-753584E211EA}"/>
              </a:ext>
            </a:extLst>
          </p:cNvPr>
          <p:cNvSpPr txBox="1">
            <a:spLocks/>
          </p:cNvSpPr>
          <p:nvPr/>
        </p:nvSpPr>
        <p:spPr>
          <a:xfrm>
            <a:off x="11367083" y="6472199"/>
            <a:ext cx="470087" cy="302996"/>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4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8" name="Picture 7">
            <a:extLst>
              <a:ext uri="{FF2B5EF4-FFF2-40B4-BE49-F238E27FC236}">
                <a16:creationId xmlns:a16="http://schemas.microsoft.com/office/drawing/2014/main" id="{6B3714E9-E3CD-2BD7-F1FF-D12C99FFC81F}"/>
              </a:ext>
            </a:extLst>
          </p:cNvPr>
          <p:cNvPicPr>
            <a:picLocks noChangeAspect="1"/>
          </p:cNvPicPr>
          <p:nvPr/>
        </p:nvPicPr>
        <p:blipFill>
          <a:blip r:embed="rId4"/>
          <a:stretch>
            <a:fillRect/>
          </a:stretch>
        </p:blipFill>
        <p:spPr>
          <a:xfrm>
            <a:off x="4720119" y="3461480"/>
            <a:ext cx="6330026" cy="2359241"/>
          </a:xfrm>
          <a:prstGeom prst="rect">
            <a:avLst/>
          </a:prstGeom>
        </p:spPr>
      </p:pic>
    </p:spTree>
    <p:extLst>
      <p:ext uri="{BB962C8B-B14F-4D97-AF65-F5344CB8AC3E}">
        <p14:creationId xmlns:p14="http://schemas.microsoft.com/office/powerpoint/2010/main" val="1737961806"/>
      </p:ext>
    </p:extLst>
  </p:cSld>
  <p:clrMapOvr>
    <a:masterClrMapping/>
  </p:clrMapOvr>
</p:sld>
</file>

<file path=ppt/theme/theme1.xml><?xml version="1.0" encoding="utf-8"?>
<a:theme xmlns:a="http://schemas.openxmlformats.org/drawingml/2006/main" name="Gallery">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UWGB Green">
      <a:dk1>
        <a:srgbClr val="000000"/>
      </a:dk1>
      <a:lt1>
        <a:srgbClr val="FFFFFF"/>
      </a:lt1>
      <a:dk2>
        <a:srgbClr val="0F5640"/>
      </a:dk2>
      <a:lt2>
        <a:srgbClr val="DDDDDD"/>
      </a:lt2>
      <a:accent1>
        <a:srgbClr val="549E39"/>
      </a:accent1>
      <a:accent2>
        <a:srgbClr val="8AB833"/>
      </a:accent2>
      <a:accent3>
        <a:srgbClr val="C0CF3A"/>
      </a:accent3>
      <a:accent4>
        <a:srgbClr val="4D9979"/>
      </a:accent4>
      <a:accent5>
        <a:srgbClr val="67C3A8"/>
      </a:accent5>
      <a:accent6>
        <a:srgbClr val="0A8560"/>
      </a:accent6>
      <a:hlink>
        <a:srgbClr val="6B9F25"/>
      </a:hlink>
      <a:folHlink>
        <a:srgbClr val="0F5640"/>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theme-two-UWGB" id="{0B2A6046-3D5F-BC4D-BCE7-007428E1270A}" vid="{3B55DEA7-488C-024E-8C69-3379FAD5135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1ab7bfb8-e004-4f72-9871-9c71c365f23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1892D7BF78B8F41B638F366B5D7DC6B" ma:contentTypeVersion="4" ma:contentTypeDescription="Create a new document." ma:contentTypeScope="" ma:versionID="3d2904eba4e0ddbdf74bd7928109e606">
  <xsd:schema xmlns:xsd="http://www.w3.org/2001/XMLSchema" xmlns:xs="http://www.w3.org/2001/XMLSchema" xmlns:p="http://schemas.microsoft.com/office/2006/metadata/properties" xmlns:ns3="1ab7bfb8-e004-4f72-9871-9c71c365f232" targetNamespace="http://schemas.microsoft.com/office/2006/metadata/properties" ma:root="true" ma:fieldsID="7cc298be7b5de574321f0d62e342f74f" ns3:_="">
    <xsd:import namespace="1ab7bfb8-e004-4f72-9871-9c71c365f23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b7bfb8-e004-4f72-9871-9c71c365f2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1DB373-C1A1-4924-9AF2-F04368201509}">
  <ds:schemaRefs>
    <ds:schemaRef ds:uri="1ab7bfb8-e004-4f72-9871-9c71c365f23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59C8665-7E41-4E8E-957E-307F6F826AF4}">
  <ds:schemaRefs>
    <ds:schemaRef ds:uri="http://schemas.microsoft.com/sharepoint/v3/contenttype/forms"/>
  </ds:schemaRefs>
</ds:datastoreItem>
</file>

<file path=customXml/itemProps3.xml><?xml version="1.0" encoding="utf-8"?>
<ds:datastoreItem xmlns:ds="http://schemas.openxmlformats.org/officeDocument/2006/customXml" ds:itemID="{E8500C27-BC38-4B01-9AB9-D4B79BCBF1F4}">
  <ds:schemaRefs>
    <ds:schemaRef ds:uri="1ab7bfb8-e004-4f72-9871-9c71c365f2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94</TotalTime>
  <Words>5293</Words>
  <Application>Microsoft Office PowerPoint</Application>
  <PresentationFormat>Widescreen</PresentationFormat>
  <Paragraphs>751</Paragraphs>
  <Slides>81</Slides>
  <Notes>31</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81</vt:i4>
      </vt:variant>
    </vt:vector>
  </HeadingPairs>
  <TitlesOfParts>
    <vt:vector size="97" baseType="lpstr">
      <vt:lpstr>Aptos</vt:lpstr>
      <vt:lpstr>Arial</vt:lpstr>
      <vt:lpstr>Calibri</vt:lpstr>
      <vt:lpstr>Calisto MT</vt:lpstr>
      <vt:lpstr>Courier New</vt:lpstr>
      <vt:lpstr>Gill Sans MT</vt:lpstr>
      <vt:lpstr>Palatino Linotype</vt:lpstr>
      <vt:lpstr>Roboto</vt:lpstr>
      <vt:lpstr>Symbol</vt:lpstr>
      <vt:lpstr>Tahoma</vt:lpstr>
      <vt:lpstr>Times New Roman</vt:lpstr>
      <vt:lpstr>Verdana</vt:lpstr>
      <vt:lpstr>Wingdings</vt:lpstr>
      <vt:lpstr>Gallery</vt:lpstr>
      <vt:lpstr>Office Theme</vt:lpstr>
      <vt:lpstr>Custom Design</vt:lpstr>
      <vt:lpstr>Greater Green Bay Health Care Alliance  Clinical Instructors Annual Update </vt:lpstr>
      <vt:lpstr>Welcome Sherri Hanrahan  BSN Program Director | Bellin College &amp; Chair of the Greater Green Bay Health Care Alliance  </vt:lpstr>
      <vt:lpstr>Greater Green Bay Health Care Alliance  GGBHA.ORG </vt:lpstr>
      <vt:lpstr>Hospital &amp; Clinic Updates</vt:lpstr>
      <vt:lpstr>Presenters  </vt:lpstr>
      <vt:lpstr>Aurora BayCare medical center</vt:lpstr>
      <vt:lpstr>Leadership updates</vt:lpstr>
      <vt:lpstr>INSTRUCTOR ORIENTATION</vt:lpstr>
      <vt:lpstr>STUDENT WEBSITE</vt:lpstr>
      <vt:lpstr>Workday Modules</vt:lpstr>
      <vt:lpstr>PARKING</vt:lpstr>
      <vt:lpstr>Instructor Picture Badges </vt:lpstr>
      <vt:lpstr>STUDENT NURSE POLICY UPDATES</vt:lpstr>
      <vt:lpstr>New Additions to skills list (ABMC specific) </vt:lpstr>
      <vt:lpstr>Instructors Passing Oral controlled substances</vt:lpstr>
      <vt:lpstr>Cosigning Documentation</vt:lpstr>
      <vt:lpstr>My Clinical Exchange Reminders</vt:lpstr>
      <vt:lpstr>MCE Reminders, CON’T</vt:lpstr>
      <vt:lpstr>Practice reminders</vt:lpstr>
      <vt:lpstr>ImprIvata – EPIC Tap &amp; Go – August 11th (Instructors only) </vt:lpstr>
      <vt:lpstr>Additional Modules (not required)</vt:lpstr>
      <vt:lpstr>Required immunizations</vt:lpstr>
      <vt:lpstr>L.A.U.N.C.H. Program</vt:lpstr>
      <vt:lpstr>Think Like a Nurse Offerings </vt:lpstr>
      <vt:lpstr>Magnet update </vt:lpstr>
      <vt:lpstr>PowerPoint Presentation</vt:lpstr>
      <vt:lpstr>Emplify Health by Bellin Health </vt:lpstr>
      <vt:lpstr>Organizational Updates</vt:lpstr>
      <vt:lpstr>Parking</vt:lpstr>
      <vt:lpstr>Ambulatory Updates</vt:lpstr>
      <vt:lpstr>Epic    </vt:lpstr>
      <vt:lpstr>Co-signing Student Documentation </vt:lpstr>
      <vt:lpstr>Infection Prevention: Vaccines</vt:lpstr>
      <vt:lpstr>Policy Updates / Changes / Reminders</vt:lpstr>
      <vt:lpstr> Policy Updates / Changes / Reminders</vt:lpstr>
      <vt:lpstr>Equipment Updates / Changes / Reminders </vt:lpstr>
      <vt:lpstr>Practice Reminders</vt:lpstr>
      <vt:lpstr>Practice Reminders</vt:lpstr>
      <vt:lpstr>Nurse Intern Opportunities</vt:lpstr>
      <vt:lpstr>Emplify Staffing Changes / Updates  </vt:lpstr>
      <vt:lpstr> HSHS Hospitals  St. Vincent,  St. Mary’s,  St. Nicholas,  St. Clare  </vt:lpstr>
      <vt:lpstr>Executive Leadership Changes</vt:lpstr>
      <vt:lpstr>Leadership Changes</vt:lpstr>
      <vt:lpstr>General updates</vt:lpstr>
      <vt:lpstr>Reminders</vt:lpstr>
      <vt:lpstr>HSHS Group Instructor badge process</vt:lpstr>
      <vt:lpstr>Products</vt:lpstr>
      <vt:lpstr>PowerPoint Presentation</vt:lpstr>
      <vt:lpstr>Initiatives</vt:lpstr>
      <vt:lpstr>Initiatives (cont.)</vt:lpstr>
      <vt:lpstr>Epic Beaker</vt:lpstr>
      <vt:lpstr>Expectations during a  medical emergency</vt:lpstr>
      <vt:lpstr>Student Opportunities</vt:lpstr>
      <vt:lpstr>Prevea Health Clinics</vt:lpstr>
      <vt:lpstr>Types of Rotations</vt:lpstr>
      <vt:lpstr>Requests / Onboarding</vt:lpstr>
      <vt:lpstr>Facilities Updates </vt:lpstr>
      <vt:lpstr>EPIC Training updates </vt:lpstr>
      <vt:lpstr>DAX Copilot</vt:lpstr>
      <vt:lpstr>Student Work Positions</vt:lpstr>
      <vt:lpstr>College Updates</vt:lpstr>
      <vt:lpstr>Presenters  </vt:lpstr>
      <vt:lpstr>Bellin College Update</vt:lpstr>
      <vt:lpstr>Bellin college update</vt:lpstr>
      <vt:lpstr>Bellin College Nursing Programs</vt:lpstr>
      <vt:lpstr>Bellin College Graduate Nursing Programs</vt:lpstr>
      <vt:lpstr>Bellin College Allied Health Sciences</vt:lpstr>
      <vt:lpstr>Bellin College Physical Therapy</vt:lpstr>
      <vt:lpstr>Bellin College Contacts</vt:lpstr>
      <vt:lpstr>NWTC Update</vt:lpstr>
      <vt:lpstr>NWTC Contacts</vt:lpstr>
      <vt:lpstr>Updates</vt:lpstr>
      <vt:lpstr>Greater Green Bay Health Care Alliance   </vt:lpstr>
      <vt:lpstr>UWGB faculty &amp; Staffing Updates</vt:lpstr>
      <vt:lpstr>UWGB HEALTH &amp; HEALTHCARE UNDERGRADUATE EDUCATION </vt:lpstr>
      <vt:lpstr>UWGB HEALTH &amp; HEALTHCARE UNDERGRADUATE EDUCATION </vt:lpstr>
      <vt:lpstr>UWGB HEALTH &amp; HEALTHCARE  GRADUATE EDUCATION </vt:lpstr>
      <vt:lpstr>NHSU developing priorities 2026-2027</vt:lpstr>
      <vt:lpstr>NHSU developing priorities 2026-2027</vt:lpstr>
      <vt:lpstr>UWGB NURSING &amp; HEALTH STUDIES UNIT</vt:lpstr>
      <vt:lpstr>Thank you for viewing the updates.  Hope you have a great academic year!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Greater Green Bay Health Care Alliance  Clinical Instructors Annual Update</dc:title>
  <dc:creator>20860210</dc:creator>
  <cp:lastModifiedBy>Sherri Hanrahan</cp:lastModifiedBy>
  <cp:revision>14</cp:revision>
  <dcterms:created xsi:type="dcterms:W3CDTF">2020-05-15T12:59:32Z</dcterms:created>
  <dcterms:modified xsi:type="dcterms:W3CDTF">2026-08-14T13:07:47Z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67838be-d265-4e35-82ad-35295101f73e_Enabled">
    <vt:lpwstr>true</vt:lpwstr>
  </property>
  <property fmtid="{D5CDD505-2E9C-101B-9397-08002B2CF9AE}" pid="3" name="MSIP_Label_167838be-d265-4e35-82ad-35295101f73e_SetDate">
    <vt:lpwstr>2020-05-15T13:22:52Z</vt:lpwstr>
  </property>
  <property fmtid="{D5CDD505-2E9C-101B-9397-08002B2CF9AE}" pid="4" name="MSIP_Label_167838be-d265-4e35-82ad-35295101f73e_Method">
    <vt:lpwstr>Standard</vt:lpwstr>
  </property>
  <property fmtid="{D5CDD505-2E9C-101B-9397-08002B2CF9AE}" pid="5" name="MSIP_Label_167838be-d265-4e35-82ad-35295101f73e_Name">
    <vt:lpwstr>Public</vt:lpwstr>
  </property>
  <property fmtid="{D5CDD505-2E9C-101B-9397-08002B2CF9AE}" pid="6" name="MSIP_Label_167838be-d265-4e35-82ad-35295101f73e_SiteId">
    <vt:lpwstr>00d501fb-5a68-42d6-b3d8-e8b2f16906d4</vt:lpwstr>
  </property>
  <property fmtid="{D5CDD505-2E9C-101B-9397-08002B2CF9AE}" pid="7" name="MSIP_Label_167838be-d265-4e35-82ad-35295101f73e_ActionId">
    <vt:lpwstr>9a45b406-34b7-45a6-8a6c-00008b977cb3</vt:lpwstr>
  </property>
  <property fmtid="{D5CDD505-2E9C-101B-9397-08002B2CF9AE}" pid="8" name="MSIP_Label_167838be-d265-4e35-82ad-35295101f73e_ContentBits">
    <vt:lpwstr>0</vt:lpwstr>
  </property>
  <property fmtid="{D5CDD505-2E9C-101B-9397-08002B2CF9AE}" pid="9" name="MSIP_Label_51c4f4a0-0758-4978-9db2-14b419affcd6_Enabled">
    <vt:lpwstr>true</vt:lpwstr>
  </property>
  <property fmtid="{D5CDD505-2E9C-101B-9397-08002B2CF9AE}" pid="10" name="MSIP_Label_51c4f4a0-0758-4978-9db2-14b419affcd6_SetDate">
    <vt:lpwstr>2026-07-09T12:49:24Z</vt:lpwstr>
  </property>
  <property fmtid="{D5CDD505-2E9C-101B-9397-08002B2CF9AE}" pid="11" name="MSIP_Label_51c4f4a0-0758-4978-9db2-14b419affcd6_Method">
    <vt:lpwstr>Standard</vt:lpwstr>
  </property>
  <property fmtid="{D5CDD505-2E9C-101B-9397-08002B2CF9AE}" pid="12" name="MSIP_Label_51c4f4a0-0758-4978-9db2-14b419affcd6_Name">
    <vt:lpwstr>Internal</vt:lpwstr>
  </property>
  <property fmtid="{D5CDD505-2E9C-101B-9397-08002B2CF9AE}" pid="13" name="MSIP_Label_51c4f4a0-0758-4978-9db2-14b419affcd6_SiteId">
    <vt:lpwstr>82d27775-0a13-4a21-bc03-349a3f9350a8</vt:lpwstr>
  </property>
  <property fmtid="{D5CDD505-2E9C-101B-9397-08002B2CF9AE}" pid="14" name="MSIP_Label_51c4f4a0-0758-4978-9db2-14b419affcd6_ActionId">
    <vt:lpwstr>cd28513f-bdae-4b4e-acc9-6106c7f4dc3b</vt:lpwstr>
  </property>
  <property fmtid="{D5CDD505-2E9C-101B-9397-08002B2CF9AE}" pid="15" name="MSIP_Label_51c4f4a0-0758-4978-9db2-14b419affcd6_ContentBits">
    <vt:lpwstr>0</vt:lpwstr>
  </property>
  <property fmtid="{D5CDD505-2E9C-101B-9397-08002B2CF9AE}" pid="16" name="MSIP_Label_51c4f4a0-0758-4978-9db2-14b419affcd6_Tag">
    <vt:lpwstr>10, 3, 0, 1</vt:lpwstr>
  </property>
</Properties>
</file>